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handoutMasterIdLst>
    <p:handoutMasterId r:id="rId18"/>
  </p:handoutMasterIdLst>
  <p:sldIdLst>
    <p:sldId id="256" r:id="rId3"/>
    <p:sldId id="257" r:id="rId4"/>
    <p:sldId id="258" r:id="rId5"/>
    <p:sldId id="259" r:id="rId6"/>
    <p:sldId id="260" r:id="rId7"/>
    <p:sldId id="269" r:id="rId8"/>
    <p:sldId id="261" r:id="rId9"/>
    <p:sldId id="262" r:id="rId10"/>
    <p:sldId id="263" r:id="rId11"/>
    <p:sldId id="270" r:id="rId12"/>
    <p:sldId id="264" r:id="rId13"/>
    <p:sldId id="265" r:id="rId14"/>
    <p:sldId id="266" r:id="rId15"/>
    <p:sldId id="267" r:id="rId16"/>
  </p:sldIdLst>
  <p:sldSz cx="12192000" cy="6858000"/>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6" userDrawn="1">
          <p15:clr>
            <a:srgbClr val="A4A3A4"/>
          </p15:clr>
        </p15:guide>
        <p15:guide id="2" pos="7256" userDrawn="1">
          <p15:clr>
            <a:srgbClr val="A4A3A4"/>
          </p15:clr>
        </p15:guide>
        <p15:guide id="3" orient="horz" pos="648" userDrawn="1">
          <p15:clr>
            <a:srgbClr val="A4A3A4"/>
          </p15:clr>
        </p15:guide>
        <p15:guide id="4" orient="horz" pos="712" userDrawn="1">
          <p15:clr>
            <a:srgbClr val="A4A3A4"/>
          </p15:clr>
        </p15:guide>
        <p15:guide id="5" orient="horz" pos="3928" userDrawn="1">
          <p15:clr>
            <a:srgbClr val="A4A3A4"/>
          </p15:clr>
        </p15:guide>
        <p15:guide id="6" orient="horz" pos="38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6" autoAdjust="0"/>
    <p:restoredTop sz="86451" autoAdjust="0"/>
  </p:normalViewPr>
  <p:slideViewPr>
    <p:cSldViewPr snapToGrid="0" showGuides="1">
      <p:cViewPr>
        <p:scale>
          <a:sx n="60" d="100"/>
          <a:sy n="60" d="100"/>
        </p:scale>
        <p:origin x="462" y="822"/>
      </p:cViewPr>
      <p:guideLst>
        <p:guide pos="416"/>
        <p:guide pos="7256"/>
        <p:guide orient="horz" pos="648"/>
        <p:guide orient="horz" pos="712"/>
        <p:guide orient="horz" pos="3928"/>
        <p:guide orient="horz" pos="3860"/>
      </p:guideLst>
    </p:cSldViewPr>
  </p:slideViewPr>
  <p:outlineViewPr>
    <p:cViewPr>
      <p:scale>
        <a:sx n="33" d="100"/>
        <a:sy n="33" d="100"/>
      </p:scale>
      <p:origin x="0" y="0"/>
    </p:cViewPr>
  </p:outlineViewPr>
  <p:notesTextViewPr>
    <p:cViewPr>
      <p:scale>
        <a:sx n="1" d="1"/>
        <a:sy n="1" d="1"/>
      </p:scale>
      <p:origin x="0" y="0"/>
    </p:cViewPr>
  </p:notesTextViewPr>
  <p:notesViewPr>
    <p:cSldViewPr>
      <p:cViewPr>
        <p:scale>
          <a:sx n="1" d="100"/>
          <a:sy n="1" d="100"/>
        </p:scale>
        <p:origin x="0" y="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gs" Target="tags/tag52.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handoutMaster" Target="handoutMasters/handoutMaster1.xml"/><Relationship Id="rId17" Type="http://schemas.openxmlformats.org/officeDocument/2006/relationships/notesMaster" Target="notesMasters/notesMaster1.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6295B1-EAC4-4696-AE37-489443899293}"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5BF8A33-3AFA-46F9-A8A8-9A395C5DA22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p:bgPr>
        <a:solidFill>
          <a:schemeClr val="accent1">
            <a:lumMod val="75000"/>
          </a:schemeClr>
        </a:solidFill>
        <a:effectLst/>
      </p:bgPr>
    </p:bg>
    <p:spTree>
      <p:nvGrpSpPr>
        <p:cNvPr id="1" name=""/>
        <p:cNvGrpSpPr/>
        <p:nvPr/>
      </p:nvGrpSpPr>
      <p:grpSpPr>
        <a:xfrm>
          <a:off x="0" y="0"/>
          <a:ext cx="0" cy="0"/>
          <a:chOff x="0" y="0"/>
          <a:chExt cx="0" cy="0"/>
        </a:xfrm>
      </p:grpSpPr>
      <p:sp>
        <p:nvSpPr>
          <p:cNvPr id="4" name="Rectangle 3" descr="2be84b84-31ab-460e-b7cd-96f6f519b6ad"/>
          <p:cNvSpPr/>
          <p:nvPr/>
        </p:nvSpPr>
        <p:spPr>
          <a:xfrm>
            <a:off x="0" y="0"/>
            <a:ext cx="12196871" cy="6858000"/>
          </a:xfrm>
          <a:prstGeom prst="rect">
            <a:avLst/>
          </a:prstGeom>
          <a:blipFill dpi="0" rotWithShape="1">
            <a:blip r:embed="rId2"/>
            <a:stretch>
              <a:fillRect l="-3" r="-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nvGrpSpPr>
          <p:cNvPr id="5" name="Group 4" descr="2327abfd-6e30-4f52-a0e1-0dec4c7698f9"/>
          <p:cNvGrpSpPr/>
          <p:nvPr/>
        </p:nvGrpSpPr>
        <p:grpSpPr>
          <a:xfrm>
            <a:off x="0" y="1232297"/>
            <a:ext cx="7669544" cy="4753168"/>
            <a:chOff x="1460499" y="1788649"/>
            <a:chExt cx="5601995" cy="3280703"/>
          </a:xfrm>
        </p:grpSpPr>
        <p:sp>
          <p:nvSpPr>
            <p:cNvPr id="6" name="Rectangle 5" descr="ceb94e79-67bf-4cbd-8445-323d9500d9d1"/>
            <p:cNvSpPr/>
            <p:nvPr/>
          </p:nvSpPr>
          <p:spPr>
            <a:xfrm>
              <a:off x="1460499" y="1788649"/>
              <a:ext cx="5601995" cy="3280703"/>
            </a:xfrm>
            <a:prstGeom prst="rect">
              <a:avLst/>
            </a:prstGeom>
            <a:blipFill>
              <a:blip r:embed="rId3"/>
              <a:stretch>
                <a:fillRect l="-14" r="-1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0" name="Rectangle 9" descr="b9ecbd06-eb6b-48d2-9c10-fc7212571f9c"/>
            <p:cNvSpPr/>
            <p:nvPr/>
          </p:nvSpPr>
          <p:spPr>
            <a:xfrm>
              <a:off x="1460499" y="1788649"/>
              <a:ext cx="5601994" cy="3280703"/>
            </a:xfrm>
            <a:prstGeom prst="rect">
              <a:avLst/>
            </a:prstGeom>
            <a:gradFill flip="none" rotWithShape="1">
              <a:gsLst>
                <a:gs pos="45000">
                  <a:schemeClr val="accent1">
                    <a:lumMod val="75000"/>
                    <a:alpha val="0"/>
                  </a:schemeClr>
                </a:gs>
                <a:gs pos="0">
                  <a:schemeClr val="accent1">
                    <a:lumMod val="75000"/>
                    <a:alpha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2" name="Title 1" descr="f9a73b69-4531-490c-91ef-b3df21b1bd9b"/>
          <p:cNvSpPr>
            <a:spLocks noGrp="1"/>
          </p:cNvSpPr>
          <p:nvPr>
            <p:ph type="ctrTitle" hasCustomPrompt="1"/>
          </p:nvPr>
        </p:nvSpPr>
        <p:spPr>
          <a:xfrm>
            <a:off x="4789714" y="1232297"/>
            <a:ext cx="6729186" cy="2516760"/>
          </a:xfrm>
        </p:spPr>
        <p:txBody>
          <a:bodyPr anchor="b">
            <a:normAutofit/>
          </a:bodyPr>
          <a:lstStyle>
            <a:lvl1pPr algn="l">
              <a:defRPr sz="5400"/>
            </a:lvl1pPr>
          </a:lstStyle>
          <a:p>
            <a:r>
              <a:rPr lang="en-US" altLang="zh-CN"/>
              <a:t>Click to add title</a:t>
            </a:r>
            <a:endParaRPr lang="en-US"/>
          </a:p>
        </p:txBody>
      </p:sp>
      <p:sp>
        <p:nvSpPr>
          <p:cNvPr id="3" name="Subtitle 2" descr="b8b465ac-1738-4c76-a57c-f5cee8041e71"/>
          <p:cNvSpPr>
            <a:spLocks noGrp="1"/>
          </p:cNvSpPr>
          <p:nvPr>
            <p:ph type="subTitle" idx="1" hasCustomPrompt="1"/>
          </p:nvPr>
        </p:nvSpPr>
        <p:spPr>
          <a:xfrm>
            <a:off x="4789714" y="3903446"/>
            <a:ext cx="6729186" cy="508703"/>
          </a:xfrm>
        </p:spPr>
        <p:txBody>
          <a:bodyPr>
            <a:normAutofit/>
          </a:bodyPr>
          <a:lstStyle>
            <a:lvl1pPr marL="0" indent="0" algn="l">
              <a:buNone/>
              <a:defRPr sz="16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CN"/>
              <a:t>Click to add subtitle</a:t>
            </a:r>
            <a:endParaRPr lang="en-US"/>
          </a:p>
        </p:txBody>
      </p:sp>
      <p:sp>
        <p:nvSpPr>
          <p:cNvPr id="7" name="Text Placeholder 4294967294" descr="ae78047a-0ee4-4126-ae7f-3790b96b3d54"/>
          <p:cNvSpPr>
            <a:spLocks noGrp="1"/>
          </p:cNvSpPr>
          <p:nvPr>
            <p:ph type="body" sz="quarter" idx="13" hasCustomPrompt="1"/>
          </p:nvPr>
        </p:nvSpPr>
        <p:spPr>
          <a:xfrm>
            <a:off x="4789714" y="5097333"/>
            <a:ext cx="4517887" cy="274320"/>
          </a:xfrm>
        </p:spPr>
        <p:txBody>
          <a:bodyPr anchor="ctr">
            <a:normAutofit/>
          </a:bodyPr>
          <a:lstStyle>
            <a:lvl1pPr marL="0" indent="0" algn="l">
              <a:lnSpc>
                <a:spcPct val="100000"/>
              </a:lnSpc>
              <a:buNone/>
              <a:defRPr sz="1200">
                <a:solidFill>
                  <a:schemeClr val="tx1"/>
                </a:solidFill>
              </a:defRPr>
            </a:lvl1pPr>
          </a:lstStyle>
          <a:p>
            <a:pPr lvl="0"/>
            <a:r>
              <a:rPr lang="en-US" altLang="zh-CN"/>
              <a:t>Presenter name</a:t>
            </a:r>
            <a:endParaRPr lang="en-US"/>
          </a:p>
        </p:txBody>
      </p:sp>
      <p:sp>
        <p:nvSpPr>
          <p:cNvPr id="8" name=" 7" descr="c7283ca6-3b27-443f-bc9b-8ded36ff2e36"/>
          <p:cNvSpPr>
            <a:spLocks noGrp="1"/>
          </p:cNvSpPr>
          <p:nvPr>
            <p:ph type="body" sz="quarter" idx="14" hasCustomPrompt="1"/>
          </p:nvPr>
        </p:nvSpPr>
        <p:spPr>
          <a:xfrm>
            <a:off x="4789714" y="5370739"/>
            <a:ext cx="4517887" cy="274320"/>
          </a:xfrm>
        </p:spPr>
        <p:txBody>
          <a:bodyPr anchor="ctr">
            <a:normAutofit/>
          </a:bodyPr>
          <a:lstStyle>
            <a:lvl1pPr marL="0" indent="0" algn="l">
              <a:lnSpc>
                <a:spcPct val="100000"/>
              </a:lnSpc>
              <a:buNone/>
              <a:defRPr sz="1200">
                <a:solidFill>
                  <a:schemeClr val="tx1"/>
                </a:solidFill>
              </a:defRPr>
            </a:lvl1pPr>
          </a:lstStyle>
          <a:p>
            <a:pPr lvl="0"/>
            <a:endParaRPr lang="en-US"/>
          </a:p>
        </p:txBody>
      </p:sp>
    </p:spTree>
  </p:cSld>
  <p:clrMapOvr>
    <a:overrideClrMapping bg1="dk1" tx1="lt1" bg2="dk2" tx2="lt2" accent1="accent1" accent2="accent2" accent3="accent3" accent4="accent4" accent5="accent5" accent6="accent6" hlink="hlink" folHlink="folHlink"/>
  </p:clrMapOvr>
  <p:transition/>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descr="1dcac15c-3253-4c0a-a9cb-2162b402020f"/>
          <p:cNvSpPr>
            <a:spLocks noGrp="1"/>
          </p:cNvSpPr>
          <p:nvPr>
            <p:ph type="title" hasCustomPrompt="1"/>
          </p:nvPr>
        </p:nvSpPr>
        <p:spPr/>
        <p:txBody>
          <a:bodyPr/>
          <a:lstStyle/>
          <a:p>
            <a:r>
              <a:rPr lang="en-US" altLang="zh-CN"/>
              <a:t>Click to add title</a:t>
            </a:r>
            <a:endParaRPr lang="en-US"/>
          </a:p>
        </p:txBody>
      </p:sp>
      <p:sp>
        <p:nvSpPr>
          <p:cNvPr id="3" name="Content Placeholder 2" descr="6d3fefd2-ffa3-4a38-9615-27a550a0e04d"/>
          <p:cNvSpPr>
            <a:spLocks noGrp="1"/>
          </p:cNvSpPr>
          <p:nvPr>
            <p:ph idx="1" hasCustomPrompt="1"/>
          </p:nvPr>
        </p:nvSpPr>
        <p:spPr/>
        <p:txBody>
          <a:bodyPr/>
          <a:lstStyle/>
          <a:p>
            <a:pPr lvl="0"/>
            <a:r>
              <a:rPr lang="en-US" altLang="zh-CN"/>
              <a:t>Click to add text</a:t>
            </a:r>
            <a:endParaRPr lang="en-US"/>
          </a:p>
        </p:txBody>
      </p:sp>
      <p:sp>
        <p:nvSpPr>
          <p:cNvPr id="4" name="Date Placeholder 3" descr="88a0e2dc-f42a-4f2d-9c66-a1419926c6bb"/>
          <p:cNvSpPr>
            <a:spLocks noGrp="1"/>
          </p:cNvSpPr>
          <p:nvPr>
            <p:ph type="dt" sz="half" idx="10"/>
          </p:nvPr>
        </p:nvSpPr>
        <p:spPr/>
        <p:txBody>
          <a:bodyPr/>
          <a:lstStyle/>
          <a:p>
            <a:fld id="{43A25592-9C3F-48AB-9A3F-F2A64B129A6F}" type="datetimeFigureOut">
              <a:rPr lang="en-US" smtClean="0"/>
            </a:fld>
            <a:endParaRPr lang="en-US"/>
          </a:p>
        </p:txBody>
      </p:sp>
      <p:sp>
        <p:nvSpPr>
          <p:cNvPr id="5" name="Footer Placeholder 4" descr="b142c836-4756-46b9-8ae7-3631236926b9"/>
          <p:cNvSpPr>
            <a:spLocks noGrp="1"/>
          </p:cNvSpPr>
          <p:nvPr>
            <p:ph type="ftr" sz="quarter" idx="11"/>
          </p:nvPr>
        </p:nvSpPr>
        <p:spPr/>
        <p:txBody>
          <a:bodyPr/>
          <a:lstStyle/>
          <a:p>
            <a:endParaRPr lang="en-US"/>
          </a:p>
        </p:txBody>
      </p:sp>
      <p:sp>
        <p:nvSpPr>
          <p:cNvPr id="6" name="Slide Number Placeholder 5" descr="576dfbfa-dbae-4f40-8924-85da292d757f"/>
          <p:cNvSpPr>
            <a:spLocks noGrp="1"/>
          </p:cNvSpPr>
          <p:nvPr>
            <p:ph type="sldNum" sz="quarter" idx="12"/>
          </p:nvPr>
        </p:nvSpPr>
        <p:spPr/>
        <p:txBody>
          <a:bodyPr/>
          <a:lstStyle/>
          <a:p>
            <a:fld id="{C8BB1146-E542-4D4E-B8E9-6919A11DDD48}" type="slidenum">
              <a:rPr lang="en-US" smtClean="0"/>
            </a:fld>
            <a:endParaRPr lang="en-US"/>
          </a:p>
        </p:txBody>
      </p:sp>
    </p:spTree>
  </p:cSld>
  <p:clrMapOvr>
    <a:masterClrMapping/>
  </p:clrMapOvr>
  <p:transition/>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showMasterSp="0" matchingName="Agenda">
  <p:cSld name="Agenda">
    <p:spTree>
      <p:nvGrpSpPr>
        <p:cNvPr id="1" name=""/>
        <p:cNvGrpSpPr/>
        <p:nvPr/>
      </p:nvGrpSpPr>
      <p:grpSpPr>
        <a:xfrm>
          <a:off x="0" y="0"/>
          <a:ext cx="0" cy="0"/>
          <a:chOff x="0" y="0"/>
          <a:chExt cx="0" cy="0"/>
        </a:xfrm>
      </p:grpSpPr>
      <p:sp>
        <p:nvSpPr>
          <p:cNvPr id="2" name="Title 1" descr="c9e7f6b7-7711-4e9f-92bc-c1a1687c6bad"/>
          <p:cNvSpPr>
            <a:spLocks noGrp="1"/>
          </p:cNvSpPr>
          <p:nvPr>
            <p:ph type="title" hasCustomPrompt="1"/>
          </p:nvPr>
        </p:nvSpPr>
        <p:spPr>
          <a:xfrm>
            <a:off x="660400" y="1500187"/>
            <a:ext cx="2836562" cy="915667"/>
          </a:xfrm>
        </p:spPr>
        <p:txBody>
          <a:bodyPr anchor="t">
            <a:normAutofit/>
          </a:bodyPr>
          <a:lstStyle>
            <a:lvl1pPr algn="r">
              <a:defRPr sz="2400"/>
            </a:lvl1pPr>
          </a:lstStyle>
          <a:p>
            <a:r>
              <a:rPr lang="en-US"/>
              <a:t>Agenda</a:t>
            </a:r>
            <a:endParaRPr lang="en-US"/>
          </a:p>
        </p:txBody>
      </p:sp>
      <p:sp>
        <p:nvSpPr>
          <p:cNvPr id="3" name="Content Placeholder 2" descr="77a2d6ad-a0e7-4146-bf55-9efd7080fe20"/>
          <p:cNvSpPr>
            <a:spLocks noGrp="1"/>
          </p:cNvSpPr>
          <p:nvPr>
            <p:ph sz="quarter" idx="1" hasCustomPrompt="1"/>
          </p:nvPr>
        </p:nvSpPr>
        <p:spPr>
          <a:xfrm>
            <a:off x="3745078" y="1500188"/>
            <a:ext cx="7773821" cy="4633912"/>
          </a:xfrm>
        </p:spPr>
        <p:txBody>
          <a:bodyPr/>
          <a:lstStyle>
            <a:lvl1pPr marL="342900" indent="-342900">
              <a:lnSpc>
                <a:spcPct val="100000"/>
              </a:lnSpc>
              <a:buFont typeface="+mj-lt"/>
              <a:buAutoNum type="arabicPeriod"/>
              <a:defRPr/>
            </a:lvl1pPr>
            <a:lvl2pPr marL="800100" indent="-342900">
              <a:lnSpc>
                <a:spcPct val="100000"/>
              </a:lnSpc>
              <a:buFont typeface="+mj-ea"/>
              <a:buAutoNum type="circleNumDbPlain"/>
              <a:defRPr/>
            </a:lvl2pPr>
            <a:lvl3pPr marL="1257300" indent="-342900">
              <a:lnSpc>
                <a:spcPct val="100000"/>
              </a:lnSpc>
              <a:buFont typeface="+mj-lt"/>
              <a:buAutoNum type="alphaLcParenR"/>
              <a:defRPr/>
            </a:lvl3pPr>
            <a:lvl4pPr>
              <a:lnSpc>
                <a:spcPct val="100000"/>
              </a:lnSpc>
              <a:defRPr/>
            </a:lvl4pPr>
            <a:lvl5pPr>
              <a:lnSpc>
                <a:spcPct val="100000"/>
              </a:lnSpc>
              <a:defRPr/>
            </a:lvl5pPr>
          </a:lstStyle>
          <a:p>
            <a:pPr lvl="0"/>
            <a:r>
              <a:rPr lang="en-US" altLang="zh-CN"/>
              <a:t>Click to add text</a:t>
            </a:r>
            <a:endParaRPr lang="en-US"/>
          </a:p>
        </p:txBody>
      </p:sp>
      <p:sp>
        <p:nvSpPr>
          <p:cNvPr id="5" name="Date Placeholder 4" descr="d53d4ac6-6430-4da8-85a9-3091bec6ff77"/>
          <p:cNvSpPr>
            <a:spLocks noGrp="1"/>
          </p:cNvSpPr>
          <p:nvPr>
            <p:ph type="dt" sz="half" idx="10"/>
          </p:nvPr>
        </p:nvSpPr>
        <p:spPr/>
        <p:txBody>
          <a:bodyPr/>
          <a:lstStyle/>
          <a:p>
            <a:fld id="{43A25592-9C3F-48AB-9A3F-F2A64B129A6F}" type="datetimeFigureOut">
              <a:rPr lang="en-US" smtClean="0"/>
            </a:fld>
            <a:endParaRPr lang="en-US"/>
          </a:p>
        </p:txBody>
      </p:sp>
      <p:sp>
        <p:nvSpPr>
          <p:cNvPr id="6" name="Footer Placeholder 5" descr="503d0f1e-cdff-4b26-b9e8-c01e3378fb44"/>
          <p:cNvSpPr>
            <a:spLocks noGrp="1"/>
          </p:cNvSpPr>
          <p:nvPr>
            <p:ph type="ftr" sz="quarter" idx="11"/>
          </p:nvPr>
        </p:nvSpPr>
        <p:spPr/>
        <p:txBody>
          <a:bodyPr/>
          <a:lstStyle/>
          <a:p>
            <a:endParaRPr lang="en-US"/>
          </a:p>
        </p:txBody>
      </p:sp>
      <p:sp>
        <p:nvSpPr>
          <p:cNvPr id="7" name="Slide Number Placeholder 6" descr="8e5d7541-5dcb-4231-a1e9-706738ac309b"/>
          <p:cNvSpPr>
            <a:spLocks noGrp="1"/>
          </p:cNvSpPr>
          <p:nvPr>
            <p:ph type="sldNum" sz="quarter" idx="12"/>
          </p:nvPr>
        </p:nvSpPr>
        <p:spPr/>
        <p:txBody>
          <a:bodyPr/>
          <a:lstStyle/>
          <a:p>
            <a:fld id="{C8BB1146-E542-4D4E-B8E9-6919A11DDD48}" type="slidenum">
              <a:rPr lang="en-US" smtClean="0"/>
            </a:fld>
            <a:endParaRPr lang="en-US"/>
          </a:p>
        </p:txBody>
      </p:sp>
      <p:cxnSp>
        <p:nvCxnSpPr>
          <p:cNvPr id="8" name="Straight Connector 7" descr="1a0f082b-9476-4e76-aa37-520875bbe974"/>
          <p:cNvCxnSpPr/>
          <p:nvPr/>
        </p:nvCxnSpPr>
        <p:spPr>
          <a:xfrm flipH="1">
            <a:off x="3621019" y="1500188"/>
            <a:ext cx="0" cy="4633913"/>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sp>
        <p:nvSpPr>
          <p:cNvPr id="9" name="Freeform: Shape 8" descr="a7afccb0-1058-4770-976e-d0d1da420e64"/>
          <p:cNvSpPr>
            <a:spLocks noChangeAspect="1"/>
          </p:cNvSpPr>
          <p:nvPr/>
        </p:nvSpPr>
        <p:spPr bwMode="auto">
          <a:xfrm>
            <a:off x="2626456" y="5219207"/>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bg1">
              <a:lumMod val="85000"/>
            </a:schemeClr>
          </a:solidFill>
          <a:ln>
            <a:noFill/>
          </a:ln>
        </p:spPr>
        <p:txBody>
          <a:bodyPr/>
          <a:lstStyle/>
          <a:p>
            <a:endParaRPr lang="zh-CN" altLang="en-US">
              <a:cs typeface="+mn-ea"/>
              <a:sym typeface="+mn-lt"/>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showMasterSp="0">
  <p:cSld name="Section Header">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descr="7917d3a1-e759-4918-bb74-baf6d0c96878"/>
          <p:cNvSpPr>
            <a:spLocks noGrp="1"/>
          </p:cNvSpPr>
          <p:nvPr>
            <p:ph type="title" hasCustomPrompt="1"/>
          </p:nvPr>
        </p:nvSpPr>
        <p:spPr>
          <a:xfrm>
            <a:off x="654050" y="2145001"/>
            <a:ext cx="4845050" cy="987399"/>
          </a:xfrm>
        </p:spPr>
        <p:txBody>
          <a:bodyPr anchor="b">
            <a:normAutofit/>
          </a:bodyPr>
          <a:lstStyle>
            <a:lvl1pPr>
              <a:defRPr sz="2400"/>
            </a:lvl1pPr>
          </a:lstStyle>
          <a:p>
            <a:r>
              <a:rPr lang="en-US" altLang="zh-CN"/>
              <a:t>Click to add title</a:t>
            </a:r>
            <a:endParaRPr lang="en-US"/>
          </a:p>
        </p:txBody>
      </p:sp>
      <p:sp>
        <p:nvSpPr>
          <p:cNvPr id="3" name="Text Placeholder 2" descr="6fb78497-73be-44b7-9d45-1e8a4eacdac5"/>
          <p:cNvSpPr>
            <a:spLocks noGrp="1"/>
          </p:cNvSpPr>
          <p:nvPr>
            <p:ph type="body" idx="1" hasCustomPrompt="1"/>
          </p:nvPr>
        </p:nvSpPr>
        <p:spPr>
          <a:xfrm>
            <a:off x="660400" y="3532795"/>
            <a:ext cx="4845050" cy="1521805"/>
          </a:xfrm>
        </p:spPr>
        <p:txBody>
          <a:bodyPr>
            <a:normAutofit/>
          </a:bodyPr>
          <a:lstStyle>
            <a:lvl1pPr marL="0" indent="0">
              <a:buNone/>
              <a:defRPr sz="11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a:t>Click to add text</a:t>
            </a:r>
            <a:endParaRPr lang="zh-CN" altLang="en-US"/>
          </a:p>
        </p:txBody>
      </p:sp>
      <p:sp>
        <p:nvSpPr>
          <p:cNvPr id="4" name="Date Placeholder 3" descr="54d9dcf4-48b7-491b-b5ba-5906a1475bf0"/>
          <p:cNvSpPr>
            <a:spLocks noGrp="1"/>
          </p:cNvSpPr>
          <p:nvPr>
            <p:ph type="dt" sz="half" idx="10"/>
          </p:nvPr>
        </p:nvSpPr>
        <p:spPr/>
        <p:txBody>
          <a:bodyPr/>
          <a:lstStyle/>
          <a:p>
            <a:fld id="{43A25592-9C3F-48AB-9A3F-F2A64B129A6F}" type="datetimeFigureOut">
              <a:rPr lang="en-US" smtClean="0"/>
            </a:fld>
            <a:endParaRPr lang="en-US"/>
          </a:p>
        </p:txBody>
      </p:sp>
      <p:sp>
        <p:nvSpPr>
          <p:cNvPr id="5" name="Footer Placeholder 4" descr="7363a2e4-ba74-4bf4-9bd0-a1846999c569"/>
          <p:cNvSpPr>
            <a:spLocks noGrp="1"/>
          </p:cNvSpPr>
          <p:nvPr>
            <p:ph type="ftr" sz="quarter" idx="11"/>
          </p:nvPr>
        </p:nvSpPr>
        <p:spPr/>
        <p:txBody>
          <a:bodyPr/>
          <a:lstStyle/>
          <a:p>
            <a:endParaRPr lang="en-US"/>
          </a:p>
        </p:txBody>
      </p:sp>
      <p:sp>
        <p:nvSpPr>
          <p:cNvPr id="6" name="Slide Number Placeholder 5" descr="e53d915d-51e2-4788-a33d-67f2c7f93342"/>
          <p:cNvSpPr>
            <a:spLocks noGrp="1"/>
          </p:cNvSpPr>
          <p:nvPr>
            <p:ph type="sldNum" sz="quarter" idx="12"/>
          </p:nvPr>
        </p:nvSpPr>
        <p:spPr/>
        <p:txBody>
          <a:bodyPr/>
          <a:lstStyle/>
          <a:p>
            <a:fld id="{C8BB1146-E542-4D4E-B8E9-6919A11DDD48}" type="slidenum">
              <a:rPr lang="en-US" smtClean="0"/>
            </a:fld>
            <a:endParaRPr lang="en-US"/>
          </a:p>
        </p:txBody>
      </p:sp>
      <p:grpSp>
        <p:nvGrpSpPr>
          <p:cNvPr id="7" name="Group 6" descr="16d397f2-40ab-4b99-8713-eab0ce7024df"/>
          <p:cNvGrpSpPr/>
          <p:nvPr/>
        </p:nvGrpSpPr>
        <p:grpSpPr>
          <a:xfrm>
            <a:off x="5817856" y="1865601"/>
            <a:ext cx="5701044" cy="3533198"/>
            <a:chOff x="1460499" y="1788649"/>
            <a:chExt cx="5601995" cy="3280703"/>
          </a:xfrm>
        </p:grpSpPr>
        <p:sp>
          <p:nvSpPr>
            <p:cNvPr id="8" name="Rectangle 7" descr="9656c2d1-0a80-431d-bc9f-b903a194f934"/>
            <p:cNvSpPr/>
            <p:nvPr/>
          </p:nvSpPr>
          <p:spPr>
            <a:xfrm>
              <a:off x="1460499" y="1788649"/>
              <a:ext cx="5601995" cy="3280703"/>
            </a:xfrm>
            <a:prstGeom prst="rect">
              <a:avLst/>
            </a:prstGeom>
            <a:blipFill>
              <a:blip r:embed="rId2"/>
              <a:stretch>
                <a:fillRect l="-14" r="-1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9" name="Rectangle 8" descr="39e07f18-189a-433e-adc9-24ae1d723e91"/>
            <p:cNvSpPr/>
            <p:nvPr/>
          </p:nvSpPr>
          <p:spPr>
            <a:xfrm>
              <a:off x="1460499" y="1788649"/>
              <a:ext cx="5601994" cy="3280703"/>
            </a:xfrm>
            <a:prstGeom prst="rect">
              <a:avLst/>
            </a:prstGeom>
            <a:gradFill flip="none" rotWithShape="1">
              <a:gsLst>
                <a:gs pos="45000">
                  <a:schemeClr val="accent1">
                    <a:lumMod val="75000"/>
                    <a:alpha val="0"/>
                  </a:schemeClr>
                </a:gs>
                <a:gs pos="0">
                  <a:schemeClr val="accent1">
                    <a:lumMod val="75000"/>
                    <a:alpha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Tree>
  </p:cSld>
  <p:clrMapOvr>
    <a:overrideClrMapping bg1="dk1" tx1="lt1" bg2="dk2" tx2="lt2" accent1="accent1" accent2="accent2" accent3="accent3" accent4="accent4" accent5="accent5" accent6="accent6" hlink="hlink" folHlink="folHlink"/>
  </p:clrMapOvr>
  <p:transition/>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descr="973effbb-2423-40aa-bd9b-dc92ea5947c1"/>
          <p:cNvSpPr>
            <a:spLocks noGrp="1"/>
          </p:cNvSpPr>
          <p:nvPr>
            <p:ph type="title" hasCustomPrompt="1"/>
          </p:nvPr>
        </p:nvSpPr>
        <p:spPr/>
        <p:txBody>
          <a:bodyPr/>
          <a:lstStyle/>
          <a:p>
            <a:r>
              <a:rPr lang="en-US" altLang="zh-CN"/>
              <a:t>Click to add title</a:t>
            </a:r>
            <a:endParaRPr lang="en-US"/>
          </a:p>
        </p:txBody>
      </p:sp>
      <p:sp>
        <p:nvSpPr>
          <p:cNvPr id="3" name="Date Placeholder 2" descr="4fb8f055-6c7b-4b0f-a8c7-ac10825a3916"/>
          <p:cNvSpPr>
            <a:spLocks noGrp="1"/>
          </p:cNvSpPr>
          <p:nvPr>
            <p:ph type="dt" sz="half" idx="10"/>
          </p:nvPr>
        </p:nvSpPr>
        <p:spPr/>
        <p:txBody>
          <a:bodyPr/>
          <a:lstStyle/>
          <a:p>
            <a:fld id="{43A25592-9C3F-48AB-9A3F-F2A64B129A6F}" type="datetimeFigureOut">
              <a:rPr lang="en-US" smtClean="0"/>
            </a:fld>
            <a:endParaRPr lang="en-US"/>
          </a:p>
        </p:txBody>
      </p:sp>
      <p:sp>
        <p:nvSpPr>
          <p:cNvPr id="4" name="Footer Placeholder 3" descr="6d42f91d-0522-4bc6-ad81-5a482d62309e"/>
          <p:cNvSpPr>
            <a:spLocks noGrp="1"/>
          </p:cNvSpPr>
          <p:nvPr>
            <p:ph type="ftr" sz="quarter" idx="11"/>
          </p:nvPr>
        </p:nvSpPr>
        <p:spPr/>
        <p:txBody>
          <a:bodyPr/>
          <a:lstStyle/>
          <a:p>
            <a:endParaRPr lang="en-US"/>
          </a:p>
        </p:txBody>
      </p:sp>
      <p:sp>
        <p:nvSpPr>
          <p:cNvPr id="5" name="Slide Number Placeholder 4" descr="627552a7-855f-4175-a71b-bece57fb22f7"/>
          <p:cNvSpPr>
            <a:spLocks noGrp="1"/>
          </p:cNvSpPr>
          <p:nvPr>
            <p:ph type="sldNum" sz="quarter" idx="12"/>
          </p:nvPr>
        </p:nvSpPr>
        <p:spPr/>
        <p:txBody>
          <a:bodyPr/>
          <a:lstStyle/>
          <a:p>
            <a:fld id="{C8BB1146-E542-4D4E-B8E9-6919A11DDD48}" type="slidenum">
              <a:rPr lang="en-US" smtClean="0"/>
            </a:fld>
            <a:endParaRPr lang="en-US"/>
          </a:p>
        </p:txBody>
      </p:sp>
    </p:spTree>
  </p:cSld>
  <p:clrMapOvr>
    <a:masterClrMapping/>
  </p:clrMapOvr>
  <p:transition/>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1" descr="fc7ed043-17ba-49c7-ba1d-a07a69787551"/>
          <p:cNvSpPr>
            <a:spLocks noGrp="1"/>
          </p:cNvSpPr>
          <p:nvPr>
            <p:ph type="dt" sz="half" idx="10"/>
          </p:nvPr>
        </p:nvSpPr>
        <p:spPr/>
        <p:txBody>
          <a:bodyPr/>
          <a:lstStyle/>
          <a:p>
            <a:fld id="{43A25592-9C3F-48AB-9A3F-F2A64B129A6F}" type="datetimeFigureOut">
              <a:rPr lang="en-US" smtClean="0"/>
            </a:fld>
            <a:endParaRPr lang="en-US"/>
          </a:p>
        </p:txBody>
      </p:sp>
      <p:sp>
        <p:nvSpPr>
          <p:cNvPr id="3" name="Footer Placeholder 2" descr="6a6a20b3-dda4-4179-a19e-0ede5cc0708c"/>
          <p:cNvSpPr>
            <a:spLocks noGrp="1"/>
          </p:cNvSpPr>
          <p:nvPr>
            <p:ph type="ftr" sz="quarter" idx="11"/>
          </p:nvPr>
        </p:nvSpPr>
        <p:spPr/>
        <p:txBody>
          <a:bodyPr/>
          <a:lstStyle/>
          <a:p>
            <a:endParaRPr lang="en-US"/>
          </a:p>
        </p:txBody>
      </p:sp>
      <p:sp>
        <p:nvSpPr>
          <p:cNvPr id="4" name="Slide Number Placeholder 3" descr="cf7444fe-fdad-461b-a6f3-33f7ae85406d"/>
          <p:cNvSpPr>
            <a:spLocks noGrp="1"/>
          </p:cNvSpPr>
          <p:nvPr>
            <p:ph type="sldNum" sz="quarter" idx="12"/>
          </p:nvPr>
        </p:nvSpPr>
        <p:spPr/>
        <p:txBody>
          <a:bodyPr/>
          <a:lstStyle/>
          <a:p>
            <a:fld id="{C8BB1146-E542-4D4E-B8E9-6919A11DDD48}" type="slidenum">
              <a:rPr lang="en-US" smtClean="0"/>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showMasterSp="0" matchingName="Closing">
  <p:cSld name="Closing">
    <p:bg>
      <p:bgPr>
        <a:solidFill>
          <a:schemeClr val="accent1">
            <a:lumMod val="75000"/>
          </a:schemeClr>
        </a:solidFill>
        <a:effectLst/>
      </p:bgPr>
    </p:bg>
    <p:spTree>
      <p:nvGrpSpPr>
        <p:cNvPr id="1" name=""/>
        <p:cNvGrpSpPr/>
        <p:nvPr/>
      </p:nvGrpSpPr>
      <p:grpSpPr>
        <a:xfrm>
          <a:off x="0" y="0"/>
          <a:ext cx="0" cy="0"/>
          <a:chOff x="0" y="0"/>
          <a:chExt cx="0" cy="0"/>
        </a:xfrm>
      </p:grpSpPr>
      <p:sp>
        <p:nvSpPr>
          <p:cNvPr id="3" name="Rectangle 2" descr="8b7ce70b-a302-4718-8e29-edba1837b9fa"/>
          <p:cNvSpPr/>
          <p:nvPr/>
        </p:nvSpPr>
        <p:spPr>
          <a:xfrm>
            <a:off x="0" y="0"/>
            <a:ext cx="12196871" cy="6858000"/>
          </a:xfrm>
          <a:prstGeom prst="rect">
            <a:avLst/>
          </a:prstGeom>
          <a:blipFill dpi="0" rotWithShape="1">
            <a:blip r:embed="rId2"/>
            <a:stretch>
              <a:fillRect l="-3" r="-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nvGrpSpPr>
          <p:cNvPr id="4" name="Group 3" descr="5b1d0905-7d49-4905-a119-d4653eb285d7"/>
          <p:cNvGrpSpPr/>
          <p:nvPr/>
        </p:nvGrpSpPr>
        <p:grpSpPr>
          <a:xfrm>
            <a:off x="0" y="1232297"/>
            <a:ext cx="5803900" cy="4753168"/>
            <a:chOff x="1460499" y="1788649"/>
            <a:chExt cx="5601995" cy="3280703"/>
          </a:xfrm>
        </p:grpSpPr>
        <p:sp>
          <p:nvSpPr>
            <p:cNvPr id="6" name="Rectangle 5" descr="45b89071-d2a7-4e67-a82a-f077a218c7be"/>
            <p:cNvSpPr/>
            <p:nvPr/>
          </p:nvSpPr>
          <p:spPr>
            <a:xfrm>
              <a:off x="1460499" y="1788649"/>
              <a:ext cx="5601995" cy="3280703"/>
            </a:xfrm>
            <a:prstGeom prst="rect">
              <a:avLst/>
            </a:prstGeom>
            <a:blipFill>
              <a:blip r:embed="rId3"/>
              <a:stretch>
                <a:fillRect l="-8431" r="-23749"/>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9" name="Rectangle 8" descr="505b9bd0-5049-4140-a2ba-daa36d44ba1b"/>
            <p:cNvSpPr/>
            <p:nvPr/>
          </p:nvSpPr>
          <p:spPr>
            <a:xfrm>
              <a:off x="1460499" y="1788649"/>
              <a:ext cx="5601994" cy="3280703"/>
            </a:xfrm>
            <a:prstGeom prst="rect">
              <a:avLst/>
            </a:prstGeom>
            <a:gradFill flip="none" rotWithShape="1">
              <a:gsLst>
                <a:gs pos="45000">
                  <a:schemeClr val="accent1">
                    <a:lumMod val="75000"/>
                    <a:alpha val="0"/>
                  </a:schemeClr>
                </a:gs>
                <a:gs pos="0">
                  <a:schemeClr val="accent1">
                    <a:lumMod val="75000"/>
                    <a:alpha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grpSp>
      <p:sp>
        <p:nvSpPr>
          <p:cNvPr id="2" name="Title 1" descr="52a4404a-84eb-4122-9619-f915ca916dd2"/>
          <p:cNvSpPr>
            <a:spLocks noGrp="1"/>
          </p:cNvSpPr>
          <p:nvPr>
            <p:ph type="title" hasCustomPrompt="1"/>
          </p:nvPr>
        </p:nvSpPr>
        <p:spPr>
          <a:xfrm>
            <a:off x="6388102" y="2015412"/>
            <a:ext cx="5130798" cy="2827176"/>
          </a:xfrm>
        </p:spPr>
        <p:txBody>
          <a:bodyPr anchor="ctr">
            <a:normAutofit/>
          </a:bodyPr>
          <a:lstStyle>
            <a:lvl1pPr>
              <a:defRPr sz="6000"/>
            </a:lvl1pPr>
          </a:lstStyle>
          <a:p>
            <a:r>
              <a:rPr lang="en-US" altLang="zh-CN"/>
              <a:t>Click to add title</a:t>
            </a:r>
            <a:endParaRPr lang="en-US"/>
          </a:p>
        </p:txBody>
      </p:sp>
      <p:sp>
        <p:nvSpPr>
          <p:cNvPr id="7" name="Text Placeholder 4294967294" descr="b1d0e730-c4c2-4896-bf4f-dfa9ff049275"/>
          <p:cNvSpPr>
            <a:spLocks noGrp="1"/>
          </p:cNvSpPr>
          <p:nvPr>
            <p:ph type="body" sz="quarter" idx="13" hasCustomPrompt="1"/>
          </p:nvPr>
        </p:nvSpPr>
        <p:spPr>
          <a:xfrm>
            <a:off x="6388101" y="5164494"/>
            <a:ext cx="5130798" cy="274320"/>
          </a:xfrm>
        </p:spPr>
        <p:txBody>
          <a:bodyPr anchor="ctr">
            <a:noAutofit/>
          </a:bodyPr>
          <a:lstStyle>
            <a:lvl1pPr marL="0" indent="0" algn="l">
              <a:lnSpc>
                <a:spcPct val="100000"/>
              </a:lnSpc>
              <a:spcBef>
                <a:spcPct val="0"/>
              </a:spcBef>
              <a:buNone/>
              <a:defRPr lang="en-US" sz="1200">
                <a:solidFill>
                  <a:schemeClr val="tx1"/>
                </a:solidFill>
              </a:defRPr>
            </a:lvl1pPr>
          </a:lstStyle>
          <a:p>
            <a:pPr lvl="0"/>
            <a:r>
              <a:rPr lang="en-US" altLang="zh-CN"/>
              <a:t>Presenter name</a:t>
            </a:r>
            <a:endParaRPr lang="en-US"/>
          </a:p>
        </p:txBody>
      </p:sp>
      <p:sp>
        <p:nvSpPr>
          <p:cNvPr id="5" name="Text Placeholder 4" descr="c29c3dc4-5625-4bce-9d30-fe78c6c39d52"/>
          <p:cNvSpPr>
            <a:spLocks noGrp="1"/>
          </p:cNvSpPr>
          <p:nvPr>
            <p:ph type="body" sz="quarter" idx="14" hasCustomPrompt="1"/>
          </p:nvPr>
        </p:nvSpPr>
        <p:spPr>
          <a:xfrm>
            <a:off x="6388101" y="5438814"/>
            <a:ext cx="5130798" cy="274320"/>
          </a:xfrm>
        </p:spPr>
        <p:txBody>
          <a:bodyPr anchor="ctr">
            <a:noAutofit/>
          </a:bodyPr>
          <a:lstStyle>
            <a:lvl1pPr marL="0" indent="0" algn="l">
              <a:lnSpc>
                <a:spcPct val="100000"/>
              </a:lnSpc>
              <a:spcBef>
                <a:spcPct val="0"/>
              </a:spcBef>
              <a:buNone/>
              <a:defRPr lang="en-US" sz="1200">
                <a:solidFill>
                  <a:schemeClr val="tx1"/>
                </a:solidFill>
              </a:defRPr>
            </a:lvl1pPr>
          </a:lstStyle>
          <a:p>
            <a:pPr lvl="0"/>
            <a:endParaRPr lang="en-US"/>
          </a:p>
        </p:txBody>
      </p:sp>
    </p:spTree>
  </p:cSld>
  <p:clrMapOvr>
    <a:overrideClrMapping bg1="dk1" tx1="lt1" bg2="dk2" tx2="lt2" accent1="accent1" accent2="accent2" accent3="accent3" accent4="accent4" accent5="accent5" accent6="accent6" hlink="hlink" folHlink="folHlink"/>
  </p:clrMapOvr>
  <p:transition/>
  <p:hf sldNum="0" hdr="0"/>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 name="Group 9"/>
          <p:cNvGrpSpPr/>
          <p:nvPr/>
        </p:nvGrpSpPr>
        <p:grpSpPr>
          <a:xfrm>
            <a:off x="0" y="0"/>
            <a:ext cx="1049654" cy="838200"/>
            <a:chOff x="0" y="0"/>
            <a:chExt cx="1049654" cy="838200"/>
          </a:xfrm>
        </p:grpSpPr>
        <p:sp>
          <p:nvSpPr>
            <p:cNvPr id="7" name="Rectangle 6"/>
            <p:cNvSpPr/>
            <p:nvPr/>
          </p:nvSpPr>
          <p:spPr>
            <a:xfrm>
              <a:off x="0" y="0"/>
              <a:ext cx="546100" cy="546100"/>
            </a:xfrm>
            <a:prstGeom prst="rect">
              <a:avLst/>
            </a:prstGeom>
            <a:solidFill>
              <a:schemeClr val="accent1">
                <a:alpha val="3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Rectangle 7"/>
            <p:cNvSpPr/>
            <p:nvPr/>
          </p:nvSpPr>
          <p:spPr>
            <a:xfrm>
              <a:off x="546100" y="546100"/>
              <a:ext cx="292100" cy="292100"/>
            </a:xfrm>
            <a:prstGeom prst="rect">
              <a:avLst/>
            </a:prstGeom>
            <a:solidFill>
              <a:schemeClr val="accent1">
                <a:alpha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Rectangle 8"/>
            <p:cNvSpPr/>
            <p:nvPr/>
          </p:nvSpPr>
          <p:spPr>
            <a:xfrm>
              <a:off x="904875" y="357187"/>
              <a:ext cx="144779" cy="144779"/>
            </a:xfrm>
            <a:prstGeom prst="rect">
              <a:avLst/>
            </a:prstGeom>
            <a:solidFill>
              <a:schemeClr val="accent1">
                <a:alpha val="2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 name="Title Placeholder 1"/>
          <p:cNvSpPr>
            <a:spLocks noGrp="1"/>
          </p:cNvSpPr>
          <p:nvPr>
            <p:ph type="title"/>
          </p:nvPr>
        </p:nvSpPr>
        <p:spPr>
          <a:xfrm>
            <a:off x="660400" y="128587"/>
            <a:ext cx="10858500" cy="900112"/>
          </a:xfrm>
          <a:prstGeom prst="rect">
            <a:avLst/>
          </a:prstGeom>
        </p:spPr>
        <p:txBody>
          <a:bodyPr vert="horz" lIns="91440" tIns="45720" rIns="91440" bIns="45720" rtlCol="0" anchor="b">
            <a:normAutofit/>
          </a:bodyPr>
          <a:lstStyle/>
          <a:p>
            <a:r>
              <a:rPr lang="en-US" altLang="zh-CN"/>
              <a:t>Click to add title</a:t>
            </a:r>
            <a:endParaRPr lang="en-US"/>
          </a:p>
        </p:txBody>
      </p:sp>
      <p:sp>
        <p:nvSpPr>
          <p:cNvPr id="3" name="Text Placeholder 2"/>
          <p:cNvSpPr>
            <a:spLocks noGrp="1"/>
          </p:cNvSpPr>
          <p:nvPr>
            <p:ph type="body" idx="1"/>
          </p:nvPr>
        </p:nvSpPr>
        <p:spPr>
          <a:xfrm>
            <a:off x="660400" y="1130300"/>
            <a:ext cx="10858500" cy="5003800"/>
          </a:xfrm>
          <a:prstGeom prst="rect">
            <a:avLst/>
          </a:prstGeom>
        </p:spPr>
        <p:txBody>
          <a:bodyPr vert="horz" lIns="91440" tIns="45720" rIns="91440" bIns="45720" rtlCol="0">
            <a:normAutofit/>
          </a:bodyPr>
          <a:lstStyle/>
          <a:p>
            <a:pPr lvl="0"/>
            <a:r>
              <a:rPr lang="en-US" altLang="zh-CN"/>
              <a:t>Click to add text</a:t>
            </a:r>
            <a:endParaRPr lang="en-US"/>
          </a:p>
        </p:txBody>
      </p:sp>
      <p:sp>
        <p:nvSpPr>
          <p:cNvPr id="4" name="Date Placeholder 3"/>
          <p:cNvSpPr>
            <a:spLocks noGrp="1"/>
          </p:cNvSpPr>
          <p:nvPr>
            <p:ph type="dt" sz="half" idx="2"/>
          </p:nvPr>
        </p:nvSpPr>
        <p:spPr>
          <a:xfrm>
            <a:off x="4718050" y="6409690"/>
            <a:ext cx="2743200" cy="274320"/>
          </a:xfrm>
          <a:prstGeom prst="rect">
            <a:avLst/>
          </a:prstGeom>
        </p:spPr>
        <p:txBody>
          <a:bodyPr vert="horz" lIns="91440" tIns="45720" rIns="91440" bIns="45720" rtlCol="0" anchor="ctr"/>
          <a:lstStyle>
            <a:lvl1pPr algn="ctr">
              <a:defRPr sz="1000">
                <a:solidFill>
                  <a:schemeClr val="tx1">
                    <a:tint val="75000"/>
                  </a:schemeClr>
                </a:solidFill>
              </a:defRPr>
            </a:lvl1pPr>
          </a:lstStyle>
          <a:p>
            <a:fld id="{43A25592-9C3F-48AB-9A3F-F2A64B129A6F}" type="datetimeFigureOut">
              <a:rPr lang="en-US" smtClean="0"/>
            </a:fld>
            <a:endParaRPr lang="en-US"/>
          </a:p>
        </p:txBody>
      </p:sp>
      <p:sp>
        <p:nvSpPr>
          <p:cNvPr id="5" name="Footer Placeholder 4"/>
          <p:cNvSpPr>
            <a:spLocks noGrp="1"/>
          </p:cNvSpPr>
          <p:nvPr>
            <p:ph type="ftr" sz="quarter" idx="3"/>
          </p:nvPr>
        </p:nvSpPr>
        <p:spPr>
          <a:xfrm>
            <a:off x="660399" y="6409690"/>
            <a:ext cx="3750733" cy="274320"/>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768168" y="6409690"/>
            <a:ext cx="3750732" cy="274320"/>
          </a:xfrm>
          <a:prstGeom prst="rect">
            <a:avLst/>
          </a:prstGeom>
        </p:spPr>
        <p:txBody>
          <a:bodyPr vert="horz" lIns="91440" tIns="45720" rIns="91440" bIns="45720" rtlCol="0" anchor="ctr"/>
          <a:lstStyle>
            <a:lvl1pPr algn="r">
              <a:defRPr sz="1000">
                <a:solidFill>
                  <a:schemeClr val="tx1">
                    <a:tint val="75000"/>
                  </a:schemeClr>
                </a:solidFill>
              </a:defRPr>
            </a:lvl1pPr>
          </a:lstStyle>
          <a:p>
            <a:fld id="{C8BB1146-E542-4D4E-B8E9-6919A11DDD48}"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p:hf hdr="0" ftr="0" dt="0"/>
  <p:txStyles>
    <p:titleStyle>
      <a:lvl1pPr algn="l" defTabSz="914400" rtl="0" eaLnBrk="1" latinLnBrk="0" hangingPunct="1">
        <a:lnSpc>
          <a:spcPct val="10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image" Target="../media/image4.png"/><Relationship Id="rId1" Type="http://schemas.openxmlformats.org/officeDocument/2006/relationships/tags" Target="../tags/tag1.xml"/></Relationships>
</file>

<file path=ppt/slides/_rels/slide11.xml.rels><?xml version="1.0" encoding="UTF-8" standalone="yes"?>
<Relationships xmlns="http://schemas.openxmlformats.org/package/2006/relationships"><Relationship Id="rId9" Type="http://schemas.openxmlformats.org/officeDocument/2006/relationships/tags" Target="../tags/tag10.xml"/><Relationship Id="rId8" Type="http://schemas.openxmlformats.org/officeDocument/2006/relationships/tags" Target="../tags/tag9.xml"/><Relationship Id="rId7" Type="http://schemas.openxmlformats.org/officeDocument/2006/relationships/tags" Target="../tags/tag8.xml"/><Relationship Id="rId6" Type="http://schemas.openxmlformats.org/officeDocument/2006/relationships/tags" Target="../tags/tag7.xml"/><Relationship Id="rId5" Type="http://schemas.openxmlformats.org/officeDocument/2006/relationships/tags" Target="../tags/tag6.xml"/><Relationship Id="rId4" Type="http://schemas.openxmlformats.org/officeDocument/2006/relationships/tags" Target="../tags/tag5.xml"/><Relationship Id="rId3" Type="http://schemas.openxmlformats.org/officeDocument/2006/relationships/tags" Target="../tags/tag4.xml"/><Relationship Id="rId23" Type="http://schemas.openxmlformats.org/officeDocument/2006/relationships/slideLayout" Target="../slideLayouts/slideLayout5.xml"/><Relationship Id="rId22" Type="http://schemas.openxmlformats.org/officeDocument/2006/relationships/tags" Target="../tags/tag23.xml"/><Relationship Id="rId21" Type="http://schemas.openxmlformats.org/officeDocument/2006/relationships/tags" Target="../tags/tag22.xml"/><Relationship Id="rId20" Type="http://schemas.openxmlformats.org/officeDocument/2006/relationships/tags" Target="../tags/tag21.xml"/><Relationship Id="rId2" Type="http://schemas.openxmlformats.org/officeDocument/2006/relationships/tags" Target="../tags/tag3.xml"/><Relationship Id="rId19" Type="http://schemas.openxmlformats.org/officeDocument/2006/relationships/tags" Target="../tags/tag20.xml"/><Relationship Id="rId18" Type="http://schemas.openxmlformats.org/officeDocument/2006/relationships/tags" Target="../tags/tag19.xml"/><Relationship Id="rId17" Type="http://schemas.openxmlformats.org/officeDocument/2006/relationships/tags" Target="../tags/tag18.xml"/><Relationship Id="rId16" Type="http://schemas.openxmlformats.org/officeDocument/2006/relationships/tags" Target="../tags/tag17.xml"/><Relationship Id="rId15" Type="http://schemas.openxmlformats.org/officeDocument/2006/relationships/tags" Target="../tags/tag16.xml"/><Relationship Id="rId14" Type="http://schemas.openxmlformats.org/officeDocument/2006/relationships/tags" Target="../tags/tag15.xml"/><Relationship Id="rId13" Type="http://schemas.openxmlformats.org/officeDocument/2006/relationships/tags" Target="../tags/tag14.xml"/><Relationship Id="rId12" Type="http://schemas.openxmlformats.org/officeDocument/2006/relationships/tags" Target="../tags/tag13.xml"/><Relationship Id="rId11" Type="http://schemas.openxmlformats.org/officeDocument/2006/relationships/tags" Target="../tags/tag12.xml"/><Relationship Id="rId10" Type="http://schemas.openxmlformats.org/officeDocument/2006/relationships/tags" Target="../tags/tag11.xml"/><Relationship Id="rId1" Type="http://schemas.openxmlformats.org/officeDocument/2006/relationships/tags" Target="../tags/tag2.xml"/></Relationships>
</file>

<file path=ppt/slides/_rels/slide12.xml.rels><?xml version="1.0" encoding="UTF-8" standalone="yes"?>
<Relationships xmlns="http://schemas.openxmlformats.org/package/2006/relationships"><Relationship Id="rId9" Type="http://schemas.openxmlformats.org/officeDocument/2006/relationships/tags" Target="../tags/tag32.xml"/><Relationship Id="rId8" Type="http://schemas.openxmlformats.org/officeDocument/2006/relationships/tags" Target="../tags/tag31.xml"/><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2" Type="http://schemas.openxmlformats.org/officeDocument/2006/relationships/slideLayout" Target="../slideLayouts/slideLayout5.xml"/><Relationship Id="rId11" Type="http://schemas.openxmlformats.org/officeDocument/2006/relationships/tags" Target="../tags/tag34.xml"/><Relationship Id="rId10" Type="http://schemas.openxmlformats.org/officeDocument/2006/relationships/tags" Target="../tags/tag33.xml"/><Relationship Id="rId1" Type="http://schemas.openxmlformats.org/officeDocument/2006/relationships/tags" Target="../tags/tag24.xml"/></Relationships>
</file>

<file path=ppt/slides/_rels/slide13.xml.rels><?xml version="1.0" encoding="UTF-8" standalone="yes"?>
<Relationships xmlns="http://schemas.openxmlformats.org/package/2006/relationships"><Relationship Id="rId9" Type="http://schemas.openxmlformats.org/officeDocument/2006/relationships/tags" Target="../tags/tag42.xml"/><Relationship Id="rId8" Type="http://schemas.openxmlformats.org/officeDocument/2006/relationships/tags" Target="../tags/tag41.xml"/><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image" Target="../media/image5.jpeg"/><Relationship Id="rId2" Type="http://schemas.openxmlformats.org/officeDocument/2006/relationships/tags" Target="../tags/tag36.xml"/><Relationship Id="rId19" Type="http://schemas.openxmlformats.org/officeDocument/2006/relationships/slideLayout" Target="../slideLayouts/slideLayout5.xml"/><Relationship Id="rId18" Type="http://schemas.openxmlformats.org/officeDocument/2006/relationships/tags" Target="../tags/tag51.xml"/><Relationship Id="rId17" Type="http://schemas.openxmlformats.org/officeDocument/2006/relationships/tags" Target="../tags/tag50.xml"/><Relationship Id="rId16" Type="http://schemas.openxmlformats.org/officeDocument/2006/relationships/tags" Target="../tags/tag49.xml"/><Relationship Id="rId15" Type="http://schemas.openxmlformats.org/officeDocument/2006/relationships/tags" Target="../tags/tag48.xml"/><Relationship Id="rId14" Type="http://schemas.openxmlformats.org/officeDocument/2006/relationships/tags" Target="../tags/tag47.xml"/><Relationship Id="rId13" Type="http://schemas.openxmlformats.org/officeDocument/2006/relationships/tags" Target="../tags/tag46.xml"/><Relationship Id="rId12" Type="http://schemas.openxmlformats.org/officeDocument/2006/relationships/tags" Target="../tags/tag45.xml"/><Relationship Id="rId11" Type="http://schemas.openxmlformats.org/officeDocument/2006/relationships/tags" Target="../tags/tag44.xml"/><Relationship Id="rId10" Type="http://schemas.openxmlformats.org/officeDocument/2006/relationships/tags" Target="../tags/tag43.xml"/><Relationship Id="rId1" Type="http://schemas.openxmlformats.org/officeDocument/2006/relationships/tags" Target="../tags/tag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f9a73b69-4531-490c-91ef-b3df21b1bd9b"/>
          <p:cNvSpPr>
            <a:spLocks noGrp="1"/>
          </p:cNvSpPr>
          <p:nvPr>
            <p:ph type="ctrTitle" hasCustomPrompt="1"/>
          </p:nvPr>
        </p:nvSpPr>
        <p:spPr>
          <a:xfrm>
            <a:off x="2475865" y="1232535"/>
            <a:ext cx="9606915" cy="2516505"/>
          </a:xfrm>
        </p:spPr>
        <p:txBody>
          <a:bodyPr>
            <a:normAutofit fontScale="90000"/>
          </a:bodyPr>
          <a:lstStyle/>
          <a:p>
            <a:pPr algn="ctr"/>
            <a:r>
              <a:rPr lang="zh-CN" altLang="en-US" dirty="0"/>
              <a:t>新能源城市公交车及动力电池</a:t>
            </a:r>
            <a:r>
              <a:rPr lang="zh-CN" altLang="en-US" dirty="0"/>
              <a:t>更新</a:t>
            </a:r>
            <a:br>
              <a:rPr lang="zh-CN" altLang="en-US" dirty="0"/>
            </a:br>
            <a:r>
              <a:rPr lang="zh-CN" altLang="en-US" dirty="0"/>
              <a:t>老旧</a:t>
            </a:r>
            <a:r>
              <a:rPr lang="zh-CN" altLang="en-US" dirty="0"/>
              <a:t>营运货车报废更新补贴</a:t>
            </a:r>
            <a:br>
              <a:rPr lang="zh-CN" altLang="en-US" dirty="0"/>
            </a:br>
            <a:r>
              <a:rPr lang="zh-CN" altLang="en-US" dirty="0"/>
              <a:t>政策解读</a:t>
            </a:r>
            <a:endParaRPr lang="en-US" dirty="0"/>
          </a:p>
        </p:txBody>
      </p:sp>
      <p:sp>
        <p:nvSpPr>
          <p:cNvPr id="3" name="副标题 2" descr="b8b465ac-1738-4c76-a57c-f5cee8041e71"/>
          <p:cNvSpPr>
            <a:spLocks noGrp="1"/>
          </p:cNvSpPr>
          <p:nvPr>
            <p:ph type="subTitle" idx="1" hasCustomPrompt="1"/>
          </p:nvPr>
        </p:nvSpPr>
        <p:spPr>
          <a:xfrm>
            <a:off x="4789714" y="4053306"/>
            <a:ext cx="6729186" cy="508703"/>
          </a:xfrm>
        </p:spPr>
        <p:txBody>
          <a:bodyPr/>
          <a:lstStyle/>
          <a:p>
            <a:r>
              <a:rPr lang="en-US" altLang="zh-CN" dirty="0"/>
              <a:t>     </a:t>
            </a:r>
            <a:r>
              <a:rPr lang="zh-CN" altLang="en-US" dirty="0"/>
              <a:t>2025年新疆维吾尔自治区补贴政策</a:t>
            </a:r>
            <a:r>
              <a:rPr lang="en-US" altLang="zh-CN" dirty="0"/>
              <a:t> </a:t>
            </a:r>
            <a:r>
              <a:rPr lang="zh-CN" altLang="en-US" dirty="0"/>
              <a:t>实施细则</a:t>
            </a:r>
            <a:endParaRPr lang="en-US" dirty="0"/>
          </a:p>
        </p:txBody>
      </p:sp>
      <p:sp>
        <p:nvSpPr>
          <p:cNvPr id="7" name="文本占位符 6" descr="ae78047a-0ee4-4126-ae7f-3790b96b3d54"/>
          <p:cNvSpPr>
            <a:spLocks noGrp="1"/>
          </p:cNvSpPr>
          <p:nvPr>
            <p:ph type="body" sz="quarter" idx="13" hasCustomPrompt="1"/>
          </p:nvPr>
        </p:nvSpPr>
        <p:spPr>
          <a:xfrm>
            <a:off x="5981609" y="5096698"/>
            <a:ext cx="4517887" cy="274320"/>
          </a:xfrm>
        </p:spPr>
        <p:txBody>
          <a:bodyPr>
            <a:normAutofit fontScale="90000"/>
          </a:bodyPr>
          <a:lstStyle/>
          <a:p>
            <a:r>
              <a:rPr lang="en-US" altLang="zh-CN" dirty="0"/>
              <a:t>  </a:t>
            </a:r>
            <a:r>
              <a:rPr lang="zh-CN" altLang="en-US" dirty="0"/>
              <a:t>新疆维吾尔自治区交通运输厅</a:t>
            </a:r>
            <a:r>
              <a:rPr lang="en-US" altLang="zh-CN" dirty="0"/>
              <a:t>  </a:t>
            </a:r>
            <a:r>
              <a:rPr lang="zh-CN" altLang="en-US" dirty="0"/>
              <a:t>马俊</a:t>
            </a:r>
            <a:endParaRPr lang="zh-CN" altLang="en-US" dirty="0"/>
          </a:p>
        </p:txBody>
      </p:sp>
      <p:sp>
        <p:nvSpPr>
          <p:cNvPr id="8" name="文本占位符 7" descr="c7283ca6-3b27-443f-bc9b-8ded36ff2e36"/>
          <p:cNvSpPr>
            <a:spLocks noGrp="1"/>
          </p:cNvSpPr>
          <p:nvPr>
            <p:ph type="body" sz="quarter" idx="14" hasCustomPrompt="1"/>
          </p:nvPr>
        </p:nvSpPr>
        <p:spPr>
          <a:xfrm>
            <a:off x="5778409" y="5370739"/>
            <a:ext cx="4517887" cy="274320"/>
          </a:xfrm>
        </p:spPr>
        <p:txBody>
          <a:bodyPr>
            <a:normAutofit fontScale="90000"/>
          </a:bodyPr>
          <a:lstStyle/>
          <a:p>
            <a:r>
              <a:rPr lang="en-US" altLang="zh-CN" dirty="0"/>
              <a:t>                      </a:t>
            </a:r>
            <a:r>
              <a:rPr lang="zh-CN" altLang="en-US" dirty="0"/>
              <a:t>20</a:t>
            </a:r>
            <a:r>
              <a:rPr lang="en-US" altLang="zh-CN" dirty="0"/>
              <a:t>25</a:t>
            </a:r>
            <a:r>
              <a:rPr lang="zh-CN" altLang="en-US" dirty="0"/>
              <a:t>年</a:t>
            </a:r>
            <a:r>
              <a:rPr lang="en-US" altLang="zh-CN" dirty="0"/>
              <a:t>5</a:t>
            </a:r>
            <a:r>
              <a:rPr lang="zh-CN" altLang="en-US" dirty="0"/>
              <a:t>月</a:t>
            </a:r>
            <a:r>
              <a:rPr lang="en-US" altLang="zh-CN" dirty="0"/>
              <a:t>7</a:t>
            </a:r>
            <a:r>
              <a:rPr lang="zh-CN" altLang="en-US" dirty="0"/>
              <a:t>日</a:t>
            </a:r>
            <a:endParaRPr lang="zh-CN" altLang="en-US" dirty="0"/>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973effbb-2423-40aa-bd9b-dc92ea5947c1"/>
          <p:cNvSpPr>
            <a:spLocks noGrp="1"/>
          </p:cNvSpPr>
          <p:nvPr>
            <p:ph type="title" hasCustomPrompt="1"/>
          </p:nvPr>
        </p:nvSpPr>
        <p:spPr>
          <a:xfrm>
            <a:off x="660400" y="128270"/>
            <a:ext cx="11173460" cy="899795"/>
          </a:xfrm>
        </p:spPr>
        <p:txBody>
          <a:bodyPr>
            <a:normAutofit fontScale="90000"/>
          </a:bodyPr>
          <a:lstStyle/>
          <a:p>
            <a:br>
              <a:rPr lang="en-US" altLang="zh-CN" sz="2000" dirty="0"/>
            </a:br>
            <a:r>
              <a:rPr lang="zh-CN" altLang="en-US" sz="2000" dirty="0"/>
              <a:t>附件</a:t>
            </a:r>
            <a:r>
              <a:rPr lang="en-US" altLang="zh-CN" sz="2000" dirty="0"/>
              <a:t>1  </a:t>
            </a:r>
            <a:r>
              <a:rPr lang="zh-CN" altLang="en-US" sz="2000" dirty="0"/>
              <a:t>老旧营运货车报废更新补贴标准</a:t>
            </a:r>
            <a:r>
              <a:rPr lang="en-US" altLang="zh-CN" sz="2000" dirty="0"/>
              <a:t>                                      </a:t>
            </a:r>
            <a:r>
              <a:rPr lang="zh-CN" altLang="en-US" sz="2000" dirty="0">
                <a:sym typeface="+mn-ea"/>
              </a:rPr>
              <a:t>附件</a:t>
            </a:r>
            <a:r>
              <a:rPr lang="en-US" altLang="zh-CN" sz="2000" dirty="0">
                <a:sym typeface="+mn-ea"/>
              </a:rPr>
              <a:t>2 </a:t>
            </a:r>
            <a:r>
              <a:rPr lang="en-US" altLang="zh-CN" sz="2000" dirty="0"/>
              <a:t> </a:t>
            </a:r>
            <a:r>
              <a:rPr lang="zh-CN" altLang="en-US" sz="2000" dirty="0"/>
              <a:t>老旧营运货车报废更新资金申请表</a:t>
            </a:r>
            <a:br>
              <a:rPr lang="zh-CN" altLang="en-US" sz="2000" dirty="0"/>
            </a:br>
            <a:r>
              <a:rPr lang="zh-CN" altLang="en-US" sz="2000" dirty="0"/>
              <a:t> </a:t>
            </a:r>
            <a:r>
              <a:rPr lang="en-US" altLang="zh-CN" sz="2000" dirty="0"/>
              <a:t>                                                                                                                 </a:t>
            </a:r>
            <a:r>
              <a:rPr lang="zh-CN" altLang="en-US" sz="2000" b="0" dirty="0"/>
              <a:t>（申请</a:t>
            </a:r>
            <a:r>
              <a:rPr lang="zh-CN" altLang="en-US" sz="2000" b="0" dirty="0"/>
              <a:t>资金类型新增一项）</a:t>
            </a:r>
            <a:endParaRPr lang="zh-CN" altLang="en-US" sz="2000" b="0" dirty="0"/>
          </a:p>
        </p:txBody>
      </p:sp>
      <p:graphicFrame>
        <p:nvGraphicFramePr>
          <p:cNvPr id="7" name="表格 6"/>
          <p:cNvGraphicFramePr/>
          <p:nvPr>
            <p:custDataLst>
              <p:tags r:id="rId1"/>
            </p:custDataLst>
          </p:nvPr>
        </p:nvGraphicFramePr>
        <p:xfrm>
          <a:off x="6768465" y="1028700"/>
          <a:ext cx="5065395" cy="5494020"/>
        </p:xfrm>
        <a:graphic>
          <a:graphicData uri="http://schemas.openxmlformats.org/drawingml/2006/table">
            <a:tbl>
              <a:tblPr/>
              <a:tblGrid>
                <a:gridCol w="354965"/>
                <a:gridCol w="79375"/>
                <a:gridCol w="288925"/>
                <a:gridCol w="227330"/>
                <a:gridCol w="239395"/>
                <a:gridCol w="454660"/>
                <a:gridCol w="504190"/>
                <a:gridCol w="36830"/>
                <a:gridCol w="380365"/>
                <a:gridCol w="368935"/>
                <a:gridCol w="344170"/>
                <a:gridCol w="152400"/>
                <a:gridCol w="436245"/>
                <a:gridCol w="172085"/>
                <a:gridCol w="330835"/>
                <a:gridCol w="153035"/>
                <a:gridCol w="541655"/>
              </a:tblGrid>
              <a:tr h="163830">
                <a:tc gridSpan="17">
                  <a:txBody>
                    <a:bodyPr/>
                    <a:p>
                      <a:pPr marL="0" indent="0" algn="l"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编号：</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a:noFill/>
                    </a:lnL>
                    <a:lnR>
                      <a:noFill/>
                    </a:lnR>
                    <a:lnT>
                      <a:noFill/>
                    </a:lnT>
                    <a:lnB w="6350" cap="flat" cmpd="sng">
                      <a:solidFill>
                        <a:srgbClr val="000008"/>
                      </a:solidFill>
                      <a:prstDash val="solid"/>
                      <a:headEnd type="none" w="med" len="med"/>
                      <a:tailEnd type="none" w="med" len="med"/>
                    </a:lnB>
                    <a:noFill/>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T>
                      <a:noFill/>
                    </a:lnT>
                    <a:lnB w="6350" cap="flat" cmpd="sng">
                      <a:solidFill>
                        <a:srgbClr val="000008"/>
                      </a:solidFill>
                      <a:prstDash val="solid"/>
                      <a:headEnd type="none" w="med" len="med"/>
                      <a:tailEnd type="none" w="med" len="med"/>
                    </a:lnB>
                  </a:tcPr>
                </a:tc>
                <a:tc hMerge="1">
                  <a:tcPr>
                    <a:lnR>
                      <a:noFill/>
                    </a:lnR>
                    <a:lnT>
                      <a:noFill/>
                    </a:lnT>
                    <a:lnB w="6350" cap="flat" cmpd="sng">
                      <a:solidFill>
                        <a:srgbClr val="000008"/>
                      </a:solidFill>
                      <a:prstDash val="solid"/>
                      <a:headEnd type="none" w="med" len="med"/>
                      <a:tailEnd type="none" w="med" len="med"/>
                    </a:lnB>
                  </a:tcPr>
                </a:tc>
              </a:tr>
              <a:tr h="271145">
                <a:tc gridSpan="5">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申请资金类型</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12">
                  <a:txBody>
                    <a:bodyPr/>
                    <a:p>
                      <a:pPr marL="0" indent="0" algn="l" eaLnBrk="0" fontAlgn="base">
                        <a:spcBef>
                          <a:spcPct val="0"/>
                        </a:spcBef>
                        <a:spcAft>
                          <a:spcPct val="0"/>
                        </a:spcAft>
                      </a:pPr>
                      <a:r>
                        <a:rPr lang="en-US" altLang="zh-CN" sz="800">
                          <a:solidFill>
                            <a:srgbClr val="000000"/>
                          </a:solidFill>
                          <a:latin typeface="Wingdings 2" panose="05020102010507070707"/>
                          <a:ea typeface="Wingdings 2" panose="05020102010507070707"/>
                        </a:rPr>
                        <a:t>£</a:t>
                      </a:r>
                      <a:r>
                        <a:rPr lang="zh-CN" sz="800">
                          <a:solidFill>
                            <a:srgbClr val="000000"/>
                          </a:solidFill>
                          <a:latin typeface="方正仿宋_GBK" panose="02000000000000000000" charset="-122"/>
                          <a:ea typeface="方正仿宋_GBK" panose="02000000000000000000" charset="-122"/>
                        </a:rPr>
                        <a:t>仅报废营运货车</a:t>
                      </a:r>
                      <a:r>
                        <a:rPr lang="zh-CN" altLang="en-US" sz="800">
                          <a:solidFill>
                            <a:srgbClr val="000000"/>
                          </a:solidFill>
                          <a:latin typeface="Nimbus Roman No9 L"/>
                          <a:ea typeface="方正仿宋_GBK" panose="02000000000000000000" charset="-122"/>
                        </a:rPr>
                        <a:t> </a:t>
                      </a:r>
                      <a:r>
                        <a:rPr lang="en-US" altLang="zh-CN" sz="800">
                          <a:solidFill>
                            <a:srgbClr val="000000"/>
                          </a:solidFill>
                          <a:latin typeface="Wingdings 2" panose="05020102010507070707"/>
                          <a:ea typeface="Wingdings 2" panose="05020102010507070707"/>
                        </a:rPr>
                        <a:t>£</a:t>
                      </a:r>
                      <a:r>
                        <a:rPr lang="zh-CN" sz="800">
                          <a:solidFill>
                            <a:srgbClr val="000000"/>
                          </a:solidFill>
                          <a:latin typeface="方正仿宋_GBK" panose="02000000000000000000" charset="-122"/>
                          <a:ea typeface="方正仿宋_GBK" panose="02000000000000000000" charset="-122"/>
                        </a:rPr>
                        <a:t>报废并更新营运货车</a:t>
                      </a:r>
                      <a:r>
                        <a:rPr lang="zh-CN" altLang="en-US" sz="800">
                          <a:solidFill>
                            <a:srgbClr val="000000"/>
                          </a:solidFill>
                          <a:latin typeface="Nimbus Roman No9 L"/>
                          <a:ea typeface="方正仿宋_GBK" panose="02000000000000000000" charset="-122"/>
                        </a:rPr>
                        <a:t> </a:t>
                      </a:r>
                      <a:r>
                        <a:rPr lang="en-US" altLang="zh-CN" sz="800">
                          <a:solidFill>
                            <a:srgbClr val="000000"/>
                          </a:solidFill>
                          <a:latin typeface="Wingdings 2" panose="05020102010507070707"/>
                          <a:ea typeface="Wingdings 2" panose="05020102010507070707"/>
                        </a:rPr>
                        <a:t>£</a:t>
                      </a:r>
                      <a:r>
                        <a:rPr lang="zh-CN" sz="800">
                          <a:solidFill>
                            <a:srgbClr val="000000"/>
                          </a:solidFill>
                          <a:latin typeface="方正仿宋_GBK" panose="02000000000000000000" charset="-122"/>
                          <a:ea typeface="方正仿宋_GBK" panose="02000000000000000000" charset="-122"/>
                        </a:rPr>
                        <a:t>仅新购置新能源城市冷链配送货车</a:t>
                      </a:r>
                      <a:r>
                        <a:rPr lang="zh-CN" altLang="en-US" sz="800">
                          <a:solidFill>
                            <a:srgbClr val="000000"/>
                          </a:solidFill>
                          <a:latin typeface="Nimbus Roman No9 L"/>
                          <a:ea typeface="Nimbus Roman No9 L"/>
                        </a:rPr>
                        <a:t> </a:t>
                      </a:r>
                      <a:r>
                        <a:rPr lang="en-US" altLang="zh-CN" sz="800" b="1" u="sng">
                          <a:solidFill>
                            <a:srgbClr val="000000"/>
                          </a:solidFill>
                          <a:latin typeface="Wingdings 2" panose="05020102010507070707"/>
                          <a:ea typeface="Wingdings 2" panose="05020102010507070707"/>
                        </a:rPr>
                        <a:t>£</a:t>
                      </a:r>
                      <a:r>
                        <a:rPr lang="en-US" altLang="zh-CN" sz="800" b="1" u="sng">
                          <a:solidFill>
                            <a:srgbClr val="000000"/>
                          </a:solidFill>
                          <a:latin typeface="Times New Roman" panose="02020603050405020304"/>
                          <a:ea typeface="Times New Roman" panose="02020603050405020304"/>
                        </a:rPr>
                        <a:t>2024</a:t>
                      </a:r>
                      <a:r>
                        <a:rPr lang="zh-CN" sz="800" b="1" u="sng">
                          <a:solidFill>
                            <a:srgbClr val="000000"/>
                          </a:solidFill>
                          <a:latin typeface="Nimbus Roman No9 L"/>
                          <a:ea typeface="方正仿宋_GBK" panose="02000000000000000000" charset="-122"/>
                        </a:rPr>
                        <a:t>年</a:t>
                      </a:r>
                      <a:r>
                        <a:rPr lang="zh-CN" sz="800" b="1" u="sng">
                          <a:solidFill>
                            <a:srgbClr val="000000"/>
                          </a:solidFill>
                          <a:latin typeface="方正仿宋_GBK" panose="02000000000000000000" charset="-122"/>
                          <a:ea typeface="方正仿宋_GBK" panose="02000000000000000000" charset="-122"/>
                        </a:rPr>
                        <a:t>报废并</a:t>
                      </a:r>
                      <a:r>
                        <a:rPr lang="zh-CN" sz="800" b="1" u="sng">
                          <a:solidFill>
                            <a:srgbClr val="000000"/>
                          </a:solidFill>
                          <a:latin typeface="Nimbus Roman No9 L"/>
                          <a:ea typeface="方正仿宋_GBK" panose="02000000000000000000" charset="-122"/>
                        </a:rPr>
                        <a:t>于</a:t>
                      </a:r>
                      <a:r>
                        <a:rPr lang="en-US" altLang="zh-CN" sz="800" b="1" u="sng">
                          <a:solidFill>
                            <a:srgbClr val="000000"/>
                          </a:solidFill>
                          <a:latin typeface="Times New Roman" panose="02020603050405020304"/>
                          <a:ea typeface="Times New Roman" panose="02020603050405020304"/>
                        </a:rPr>
                        <a:t>2025</a:t>
                      </a:r>
                      <a:r>
                        <a:rPr lang="zh-CN" sz="800" b="1" u="sng">
                          <a:solidFill>
                            <a:srgbClr val="000000"/>
                          </a:solidFill>
                          <a:latin typeface="Nimbus Roman No9 L"/>
                          <a:ea typeface="方正仿宋_GBK" panose="02000000000000000000" charset="-122"/>
                        </a:rPr>
                        <a:t>年</a:t>
                      </a:r>
                      <a:r>
                        <a:rPr lang="zh-CN" sz="800" b="1" u="sng">
                          <a:solidFill>
                            <a:srgbClr val="000000"/>
                          </a:solidFill>
                          <a:latin typeface="方正仿宋_GBK" panose="02000000000000000000" charset="-122"/>
                          <a:ea typeface="方正仿宋_GBK" panose="02000000000000000000" charset="-122"/>
                        </a:rPr>
                        <a:t>更新营运货车</a:t>
                      </a:r>
                      <a:endParaRPr lang="zh-CN" sz="800" b="1" u="sng">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492125">
                <a:tc gridSpan="5">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车辆注册登记所有人</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4">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所有人身份证号码或统一社会信用代码</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6">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91135">
                <a:tc gridSpan="5">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所有人地址</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4">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联系电话</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6">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92405">
                <a:tc gridSpan="6">
                  <a:txBody>
                    <a:bodyPr/>
                    <a:p>
                      <a:pPr marL="0" indent="0" algn="l" eaLnBrk="0" fontAlgn="base">
                        <a:spcBef>
                          <a:spcPct val="0"/>
                        </a:spcBef>
                        <a:spcAft>
                          <a:spcPct val="0"/>
                        </a:spcAft>
                      </a:pPr>
                      <a:r>
                        <a:rPr lang="zh-CN" sz="800">
                          <a:solidFill>
                            <a:srgbClr val="000000"/>
                          </a:solidFill>
                          <a:latin typeface="方正仿宋_GBK" panose="02000000000000000000" charset="-122"/>
                          <a:ea typeface="方正仿宋_GBK" panose="02000000000000000000" charset="-122"/>
                        </a:rPr>
                        <a:t>开户银行名称（须填写全称）</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11">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63195">
                <a:tc gridSpan="6">
                  <a:txBody>
                    <a:bodyPr/>
                    <a:p>
                      <a:pPr marL="0" indent="0" algn="l" eaLnBrk="0" fontAlgn="base">
                        <a:spcBef>
                          <a:spcPct val="0"/>
                        </a:spcBef>
                        <a:spcAft>
                          <a:spcPct val="0"/>
                        </a:spcAft>
                      </a:pPr>
                      <a:r>
                        <a:rPr lang="zh-CN" sz="800">
                          <a:solidFill>
                            <a:srgbClr val="000000"/>
                          </a:solidFill>
                          <a:latin typeface="方正仿宋_GBK" panose="02000000000000000000" charset="-122"/>
                          <a:ea typeface="方正仿宋_GBK" panose="02000000000000000000" charset="-122"/>
                        </a:rPr>
                        <a:t>开户银行账号</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11">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64465">
                <a:tc gridSpan="17">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报废营运货车基本情况</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65735">
                <a:tc gridSpan="3">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总数（辆）</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14">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655955">
                <a:tc>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序号</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车辆号码</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车辆识别代号</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道路运输证号</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品牌型号</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车辆类型</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排放阶段</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注册登记日期</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注销证明</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注销日期</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实际使用年限</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166370">
                <a:tc>
                  <a:txBody>
                    <a:bodyPr/>
                    <a:p>
                      <a:pPr marL="0" indent="0" algn="ctr" eaLnBrk="0" fontAlgn="base">
                        <a:lnSpc>
                          <a:spcPts val="1200"/>
                        </a:lnSpc>
                        <a:spcBef>
                          <a:spcPct val="0"/>
                        </a:spcBef>
                        <a:spcAft>
                          <a:spcPct val="0"/>
                        </a:spcAft>
                      </a:pPr>
                      <a:r>
                        <a:rPr lang="en-US" altLang="zh-CN" sz="800">
                          <a:solidFill>
                            <a:srgbClr val="000000"/>
                          </a:solidFill>
                          <a:latin typeface="Times New Roman" panose="02020603050405020304"/>
                          <a:ea typeface="方正仿宋_GBK" panose="02000000000000000000" charset="-122"/>
                        </a:rPr>
                        <a:t>1</a:t>
                      </a:r>
                      <a:endParaRPr lang="en-US" altLang="zh-CN" sz="800">
                        <a:solidFill>
                          <a:srgbClr val="000000"/>
                        </a:solidFill>
                        <a:latin typeface="Times New Roman" panose="02020603050405020304"/>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166370">
                <a:tc>
                  <a:txBody>
                    <a:bodyPr/>
                    <a:p>
                      <a:pPr marL="0" indent="0" algn="ctr" eaLnBrk="0" fontAlgn="base">
                        <a:lnSpc>
                          <a:spcPts val="1200"/>
                        </a:lnSpc>
                        <a:spcBef>
                          <a:spcPct val="0"/>
                        </a:spcBef>
                        <a:spcAft>
                          <a:spcPct val="0"/>
                        </a:spcAft>
                      </a:pPr>
                      <a:r>
                        <a:rPr lang="en-US" altLang="zh-CN" sz="800">
                          <a:solidFill>
                            <a:srgbClr val="000000"/>
                          </a:solidFill>
                          <a:latin typeface="Times New Roman" panose="02020603050405020304"/>
                          <a:ea typeface="方正仿宋_GBK" panose="02000000000000000000" charset="-122"/>
                        </a:rPr>
                        <a:t>2</a:t>
                      </a:r>
                      <a:endParaRPr lang="en-US" altLang="zh-CN" sz="800">
                        <a:solidFill>
                          <a:srgbClr val="000000"/>
                        </a:solidFill>
                        <a:latin typeface="Times New Roman" panose="02020603050405020304"/>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198755">
                <a:tc gridSpan="17">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新购置车辆基本情况</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84150">
                <a:tc gridSpan="4">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总数（辆）</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13">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327660">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序号</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车牌号码</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车辆识别代号</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道路运输证号</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品牌型号</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车辆类型</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排放阶段</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新能源类型</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注册登记日期</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66370">
                <a:tc gridSpan="2">
                  <a:txBody>
                    <a:bodyPr/>
                    <a:p>
                      <a:pPr marL="0" indent="0" algn="ctr" eaLnBrk="0" fontAlgn="base">
                        <a:lnSpc>
                          <a:spcPts val="1200"/>
                        </a:lnSpc>
                        <a:spcBef>
                          <a:spcPct val="0"/>
                        </a:spcBef>
                        <a:spcAft>
                          <a:spcPct val="0"/>
                        </a:spcAft>
                      </a:pPr>
                      <a:r>
                        <a:rPr lang="en-US" altLang="zh-CN" sz="800">
                          <a:solidFill>
                            <a:srgbClr val="000000"/>
                          </a:solidFill>
                          <a:latin typeface="Times New Roman" panose="02020603050405020304"/>
                          <a:ea typeface="方正仿宋_GBK" panose="02000000000000000000" charset="-122"/>
                        </a:rPr>
                        <a:t>1</a:t>
                      </a:r>
                      <a:endParaRPr lang="en-US" altLang="zh-CN" sz="800">
                        <a:solidFill>
                          <a:srgbClr val="000000"/>
                        </a:solidFill>
                        <a:latin typeface="Times New Roman" panose="02020603050405020304"/>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en-US" altLang="zh-CN" sz="800">
                          <a:solidFill>
                            <a:srgbClr val="000000"/>
                          </a:solidFill>
                          <a:highlight>
                            <a:srgbClr val="FF0000"/>
                          </a:highlight>
                          <a:latin typeface="Nimbus Roman No9 L"/>
                          <a:ea typeface="方正仿宋_GBK" panose="02000000000000000000" charset="-122"/>
                        </a:rPr>
                        <a:t> </a:t>
                      </a:r>
                      <a:endParaRPr lang="en-US" altLang="zh-CN" sz="800">
                        <a:solidFill>
                          <a:srgbClr val="000000"/>
                        </a:solidFill>
                        <a:highlight>
                          <a:srgbClr val="FF0000"/>
                        </a:highlight>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highlight>
                            <a:srgbClr val="FF0000"/>
                          </a:highlight>
                          <a:latin typeface="Nimbus Roman No9 L"/>
                          <a:ea typeface="方正仿宋_GBK" panose="02000000000000000000" charset="-122"/>
                        </a:rPr>
                        <a:t> </a:t>
                      </a:r>
                      <a:endParaRPr lang="en-US" altLang="zh-CN" sz="800">
                        <a:solidFill>
                          <a:srgbClr val="000000"/>
                        </a:solidFill>
                        <a:highlight>
                          <a:srgbClr val="FF0000"/>
                        </a:highlight>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65735">
                <a:tc gridSpan="2">
                  <a:txBody>
                    <a:bodyPr/>
                    <a:p>
                      <a:pPr marL="0" indent="0" algn="ctr" eaLnBrk="0" fontAlgn="base">
                        <a:lnSpc>
                          <a:spcPts val="1200"/>
                        </a:lnSpc>
                        <a:spcBef>
                          <a:spcPct val="0"/>
                        </a:spcBef>
                        <a:spcAft>
                          <a:spcPct val="0"/>
                        </a:spcAft>
                      </a:pPr>
                      <a:r>
                        <a:rPr lang="en-US" altLang="zh-CN" sz="800">
                          <a:solidFill>
                            <a:srgbClr val="000000"/>
                          </a:solidFill>
                          <a:latin typeface="Times New Roman" panose="02020603050405020304"/>
                          <a:ea typeface="方正仿宋_GBK" panose="02000000000000000000" charset="-122"/>
                        </a:rPr>
                        <a:t>2</a:t>
                      </a:r>
                      <a:endParaRPr lang="en-US" altLang="zh-CN" sz="800">
                        <a:solidFill>
                          <a:srgbClr val="000000"/>
                        </a:solidFill>
                        <a:latin typeface="Times New Roman" panose="02020603050405020304"/>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p>
                      <a:pPr marL="0" indent="0" algn="ctr" eaLnBrk="0" fontAlgn="base">
                        <a:lnSpc>
                          <a:spcPts val="1200"/>
                        </a:lnSpc>
                        <a:spcBef>
                          <a:spcPct val="0"/>
                        </a:spcBef>
                        <a:spcAft>
                          <a:spcPct val="0"/>
                        </a:spcAft>
                      </a:pPr>
                      <a:r>
                        <a:rPr lang="en-US" altLang="zh-CN" sz="800">
                          <a:solidFill>
                            <a:srgbClr val="000000"/>
                          </a:solidFill>
                          <a:highlight>
                            <a:srgbClr val="FF0000"/>
                          </a:highlight>
                          <a:latin typeface="Nimbus Roman No9 L"/>
                          <a:ea typeface="方正仿宋_GBK" panose="02000000000000000000" charset="-122"/>
                        </a:rPr>
                        <a:t> </a:t>
                      </a:r>
                      <a:endParaRPr lang="en-US" altLang="zh-CN" sz="800">
                        <a:solidFill>
                          <a:srgbClr val="000000"/>
                        </a:solidFill>
                        <a:highlight>
                          <a:srgbClr val="FF0000"/>
                        </a:highlight>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highlight>
                            <a:srgbClr val="FF0000"/>
                          </a:highlight>
                          <a:latin typeface="Nimbus Roman No9 L"/>
                          <a:ea typeface="方正仿宋_GBK" panose="02000000000000000000" charset="-122"/>
                        </a:rPr>
                        <a:t> </a:t>
                      </a:r>
                      <a:endParaRPr lang="en-US" altLang="zh-CN" sz="800">
                        <a:solidFill>
                          <a:srgbClr val="000000"/>
                        </a:solidFill>
                        <a:highlight>
                          <a:srgbClr val="FF0000"/>
                        </a:highlight>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2">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65735">
                <a:tc rowSpan="3" gridSpan="2">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资金构成</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rowSpan="3"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tcPr>
                </a:tc>
                <a:tc gridSpan="4">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申请资金类型</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3">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补贴标准</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4">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数量（辆）</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4">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申请资金（元）</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66370">
                <a:tc vMerge="1" gridSpan="2">
                  <a:tcPr>
                    <a:lnL w="6350" cap="flat" cmpd="sng">
                      <a:solidFill>
                        <a:srgbClr val="000008"/>
                      </a:solidFill>
                      <a:prstDash val="solid"/>
                      <a:headEnd type="none" w="med" len="med"/>
                      <a:tailEnd type="none" w="med" len="med"/>
                    </a:lnL>
                  </a:tcPr>
                </a:tc>
                <a:tc vMerge="1" hMerge="1">
                  <a:tcPr>
                    <a:lnR w="6350" cap="flat" cmpd="sng">
                      <a:solidFill>
                        <a:srgbClr val="000008"/>
                      </a:solidFill>
                      <a:prstDash val="solid"/>
                      <a:headEnd type="none" w="med" len="med"/>
                      <a:tailEnd type="none" w="med" len="med"/>
                    </a:lnR>
                  </a:tcPr>
                </a:tc>
                <a:tc gridSpan="4">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3">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4">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4">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65735">
                <a:tc vMerge="1" gridSpan="2">
                  <a:tcPr>
                    <a:lnL w="6350" cap="flat" cmpd="sng">
                      <a:solidFill>
                        <a:srgbClr val="000008"/>
                      </a:solidFill>
                      <a:prstDash val="solid"/>
                      <a:headEnd type="none" w="med" len="med"/>
                      <a:tailEnd type="none" w="med" len="med"/>
                    </a:lnL>
                    <a:lnB w="6350" cap="flat" cmpd="sng">
                      <a:solidFill>
                        <a:srgbClr val="000008"/>
                      </a:solidFill>
                      <a:prstDash val="solid"/>
                      <a:headEnd type="none" w="med" len="med"/>
                      <a:tailEnd type="none" w="med" len="med"/>
                    </a:lnB>
                  </a:tcPr>
                </a:tc>
                <a:tc vMerge="1" hMerge="1">
                  <a:tcPr>
                    <a:lnR w="6350" cap="flat" cmpd="sng">
                      <a:solidFill>
                        <a:srgbClr val="000008"/>
                      </a:solidFill>
                      <a:prstDash val="solid"/>
                      <a:headEnd type="none" w="med" len="med"/>
                      <a:tailEnd type="none" w="med" len="med"/>
                    </a:lnR>
                    <a:lnB w="6350" cap="flat" cmpd="sng">
                      <a:solidFill>
                        <a:srgbClr val="000008"/>
                      </a:solidFill>
                      <a:prstDash val="solid"/>
                      <a:headEnd type="none" w="med" len="med"/>
                      <a:tailEnd type="none" w="med" len="med"/>
                    </a:lnB>
                  </a:tcPr>
                </a:tc>
                <a:tc gridSpan="4">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3">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4">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4">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166370">
                <a:tc gridSpan="9">
                  <a:txBody>
                    <a:bodyPr/>
                    <a:p>
                      <a:pPr marL="0" indent="0" algn="ctr" eaLnBrk="0" fontAlgn="base">
                        <a:lnSpc>
                          <a:spcPts val="1200"/>
                        </a:lnSpc>
                        <a:spcBef>
                          <a:spcPct val="0"/>
                        </a:spcBef>
                        <a:spcAft>
                          <a:spcPct val="0"/>
                        </a:spcAft>
                      </a:pPr>
                      <a:r>
                        <a:rPr lang="zh-CN" sz="800">
                          <a:solidFill>
                            <a:srgbClr val="000000"/>
                          </a:solidFill>
                          <a:latin typeface="方正仿宋_GBK" panose="02000000000000000000" charset="-122"/>
                          <a:ea typeface="方正仿宋_GBK" panose="02000000000000000000" charset="-122"/>
                        </a:rPr>
                        <a:t>申请资金合计（元）</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8">
                  <a:txBody>
                    <a:bodyPr/>
                    <a:p>
                      <a:pPr marL="0" indent="0" algn="ctr" eaLnBrk="0" fontAlgn="base">
                        <a:lnSpc>
                          <a:spcPts val="1200"/>
                        </a:lnSpc>
                        <a:spcBef>
                          <a:spcPct val="0"/>
                        </a:spcBef>
                        <a:spcAft>
                          <a:spcPct val="0"/>
                        </a:spcAft>
                      </a:pPr>
                      <a:r>
                        <a:rPr lang="en-US" altLang="zh-CN" sz="800">
                          <a:solidFill>
                            <a:srgbClr val="000000"/>
                          </a:solidFill>
                          <a:latin typeface="Nimbus Roman No9 L"/>
                          <a:ea typeface="方正仿宋_GBK" panose="02000000000000000000" charset="-122"/>
                        </a:rPr>
                        <a:t> </a:t>
                      </a:r>
                      <a:endParaRPr lang="en-US" altLang="zh-CN" sz="800">
                        <a:solidFill>
                          <a:srgbClr val="000000"/>
                        </a:solidFill>
                        <a:latin typeface="Nimbus Roman No9 L"/>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556895">
                <a:tc gridSpan="17">
                  <a:txBody>
                    <a:bodyPr/>
                    <a:p>
                      <a:pPr marL="0" indent="0" algn="l" eaLnBrk="0" fontAlgn="base">
                        <a:spcBef>
                          <a:spcPct val="0"/>
                        </a:spcBef>
                        <a:spcAft>
                          <a:spcPct val="0"/>
                        </a:spcAft>
                      </a:pPr>
                      <a:r>
                        <a:rPr lang="zh-CN" sz="800">
                          <a:solidFill>
                            <a:srgbClr val="000000"/>
                          </a:solidFill>
                          <a:latin typeface="方正仿宋_GBK" panose="02000000000000000000" charset="-122"/>
                          <a:ea typeface="方正仿宋_GBK" panose="02000000000000000000" charset="-122"/>
                        </a:rPr>
                        <a:t>本人（单位）承诺所填内容真实有效，自愿承担相关法律责任。</a:t>
                      </a:r>
                      <a:endParaRPr lang="zh-CN" sz="800">
                        <a:solidFill>
                          <a:srgbClr val="000000"/>
                        </a:solidFill>
                        <a:latin typeface="方正仿宋_GBK" panose="02000000000000000000" charset="-122"/>
                        <a:ea typeface="方正仿宋_GBK" panose="02000000000000000000" charset="-122"/>
                      </a:endParaRPr>
                    </a:p>
                    <a:p>
                      <a:pPr marL="0" indent="0" algn="l" eaLnBrk="0" fontAlgn="base">
                        <a:spcBef>
                          <a:spcPct val="0"/>
                        </a:spcBef>
                        <a:spcAft>
                          <a:spcPct val="0"/>
                        </a:spcAft>
                      </a:pPr>
                      <a:r>
                        <a:rPr lang="zh-CN" sz="800">
                          <a:solidFill>
                            <a:srgbClr val="000000"/>
                          </a:solidFill>
                          <a:latin typeface="方正仿宋_GBK" panose="02000000000000000000" charset="-122"/>
                          <a:ea typeface="方正仿宋_GBK" panose="02000000000000000000" charset="-122"/>
                        </a:rPr>
                        <a:t>申领人（签字或盖章）：</a:t>
                      </a:r>
                      <a:r>
                        <a:rPr lang="zh-CN" altLang="en-US" sz="800">
                          <a:solidFill>
                            <a:srgbClr val="000000"/>
                          </a:solidFill>
                          <a:latin typeface="Nimbus Roman No9 L"/>
                          <a:ea typeface="方正仿宋_GBK" panose="02000000000000000000" charset="-122"/>
                        </a:rPr>
                        <a:t>                                                </a:t>
                      </a:r>
                      <a:endParaRPr lang="zh-CN" altLang="en-US" sz="800">
                        <a:solidFill>
                          <a:srgbClr val="000000"/>
                        </a:solidFill>
                        <a:latin typeface="Nimbus Roman No9 L"/>
                        <a:ea typeface="方正仿宋_GBK" panose="02000000000000000000" charset="-122"/>
                      </a:endParaRPr>
                    </a:p>
                    <a:p>
                      <a:pPr marL="0" indent="0" algn="l" eaLnBrk="0" fontAlgn="base">
                        <a:spcBef>
                          <a:spcPct val="0"/>
                        </a:spcBef>
                        <a:spcAft>
                          <a:spcPct val="0"/>
                        </a:spcAft>
                      </a:pPr>
                      <a:r>
                        <a:rPr lang="zh-CN" altLang="en-US" sz="800">
                          <a:solidFill>
                            <a:srgbClr val="000000"/>
                          </a:solidFill>
                          <a:latin typeface="Nimbus Roman No9 L"/>
                          <a:ea typeface="方正仿宋_GBK" panose="02000000000000000000" charset="-122"/>
                        </a:rPr>
                        <a:t>                                                      </a:t>
                      </a:r>
                      <a:endParaRPr lang="zh-CN" altLang="en-US" sz="800">
                        <a:solidFill>
                          <a:srgbClr val="000000"/>
                        </a:solidFill>
                        <a:latin typeface="Nimbus Roman No9 L"/>
                        <a:ea typeface="方正仿宋_GBK" panose="02000000000000000000" charset="-122"/>
                      </a:endParaRPr>
                    </a:p>
                    <a:p>
                      <a:pPr marL="0" indent="0" algn="ctr" eaLnBrk="0" fontAlgn="base">
                        <a:lnSpc>
                          <a:spcPts val="1200"/>
                        </a:lnSpc>
                        <a:spcBef>
                          <a:spcPct val="0"/>
                        </a:spcBef>
                        <a:spcAft>
                          <a:spcPct val="0"/>
                        </a:spcAft>
                      </a:pPr>
                      <a:r>
                        <a:rPr lang="zh-CN" altLang="en-US" sz="800">
                          <a:solidFill>
                            <a:srgbClr val="000000"/>
                          </a:solidFill>
                          <a:latin typeface="Nimbus Roman No9 L"/>
                          <a:ea typeface="方正仿宋_GBK" panose="02000000000000000000" charset="-122"/>
                        </a:rPr>
                        <a:t>                                             </a:t>
                      </a:r>
                      <a:r>
                        <a:rPr lang="zh-CN" sz="800">
                          <a:solidFill>
                            <a:srgbClr val="000000"/>
                          </a:solidFill>
                          <a:latin typeface="方正仿宋_GBK" panose="02000000000000000000" charset="-122"/>
                          <a:ea typeface="方正仿宋_GBK" panose="02000000000000000000" charset="-122"/>
                        </a:rPr>
                        <a:t>年</a:t>
                      </a:r>
                      <a:r>
                        <a:rPr lang="zh-CN" altLang="en-US" sz="800">
                          <a:solidFill>
                            <a:srgbClr val="000000"/>
                          </a:solidFill>
                          <a:latin typeface="Nimbus Roman No9 L"/>
                          <a:ea typeface="方正仿宋_GBK" panose="02000000000000000000" charset="-122"/>
                        </a:rPr>
                        <a:t>   </a:t>
                      </a:r>
                      <a:r>
                        <a:rPr lang="zh-CN" sz="800">
                          <a:solidFill>
                            <a:srgbClr val="000000"/>
                          </a:solidFill>
                          <a:latin typeface="方正仿宋_GBK" panose="02000000000000000000" charset="-122"/>
                          <a:ea typeface="方正仿宋_GBK" panose="02000000000000000000" charset="-122"/>
                        </a:rPr>
                        <a:t>月</a:t>
                      </a:r>
                      <a:r>
                        <a:rPr lang="zh-CN" altLang="en-US" sz="800">
                          <a:solidFill>
                            <a:srgbClr val="000000"/>
                          </a:solidFill>
                          <a:latin typeface="Nimbus Roman No9 L"/>
                          <a:ea typeface="方正仿宋_GBK" panose="02000000000000000000" charset="-122"/>
                        </a:rPr>
                        <a:t>   </a:t>
                      </a:r>
                      <a:r>
                        <a:rPr lang="zh-CN" sz="800">
                          <a:solidFill>
                            <a:srgbClr val="000000"/>
                          </a:solidFill>
                          <a:latin typeface="方正仿宋_GBK" panose="02000000000000000000" charset="-122"/>
                          <a:ea typeface="方正仿宋_GBK" panose="02000000000000000000" charset="-122"/>
                        </a:rPr>
                        <a:t>日</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r h="437515">
                <a:tc gridSpan="8">
                  <a:txBody>
                    <a:bodyPr/>
                    <a:p>
                      <a:pPr marL="0" indent="0" algn="ctr" eaLnBrk="0" fontAlgn="base">
                        <a:spcBef>
                          <a:spcPct val="0"/>
                        </a:spcBef>
                        <a:spcAft>
                          <a:spcPct val="0"/>
                        </a:spcAft>
                      </a:pPr>
                      <a:r>
                        <a:rPr lang="zh-CN" sz="800">
                          <a:solidFill>
                            <a:srgbClr val="000000"/>
                          </a:solidFill>
                          <a:latin typeface="方正仿宋_GBK" panose="02000000000000000000" charset="-122"/>
                          <a:ea typeface="方正仿宋_GBK" panose="02000000000000000000" charset="-122"/>
                        </a:rPr>
                        <a:t>地州市交通运输主管部门</a:t>
                      </a:r>
                      <a:endParaRPr lang="zh-CN" sz="800">
                        <a:solidFill>
                          <a:srgbClr val="000000"/>
                        </a:solidFill>
                        <a:latin typeface="方正仿宋_GBK" panose="02000000000000000000" charset="-122"/>
                        <a:ea typeface="方正仿宋_GBK" panose="02000000000000000000" charset="-122"/>
                      </a:endParaRPr>
                    </a:p>
                    <a:p>
                      <a:pPr marL="0" indent="0" algn="ctr" eaLnBrk="0" fontAlgn="base">
                        <a:spcBef>
                          <a:spcPct val="0"/>
                        </a:spcBef>
                        <a:spcAft>
                          <a:spcPct val="0"/>
                        </a:spcAft>
                      </a:pPr>
                      <a:r>
                        <a:rPr lang="zh-CN" sz="800">
                          <a:solidFill>
                            <a:srgbClr val="000000"/>
                          </a:solidFill>
                          <a:latin typeface="方正仿宋_GBK" panose="02000000000000000000" charset="-122"/>
                          <a:ea typeface="方正仿宋_GBK" panose="02000000000000000000" charset="-122"/>
                        </a:rPr>
                        <a:t>意见（盖章）</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gridSpan="9">
                  <a:txBody>
                    <a:bodyPr/>
                    <a:p>
                      <a:pPr marL="0" indent="0" algn="ctr" eaLnBrk="0" fontAlgn="base">
                        <a:spcBef>
                          <a:spcPct val="0"/>
                        </a:spcBef>
                        <a:spcAft>
                          <a:spcPct val="0"/>
                        </a:spcAft>
                      </a:pPr>
                      <a:r>
                        <a:rPr lang="zh-CN" sz="800">
                          <a:solidFill>
                            <a:srgbClr val="000000"/>
                          </a:solidFill>
                          <a:latin typeface="方正仿宋_GBK" panose="02000000000000000000" charset="-122"/>
                          <a:ea typeface="方正仿宋_GBK" panose="02000000000000000000" charset="-122"/>
                        </a:rPr>
                        <a:t>地州市财政部门</a:t>
                      </a:r>
                      <a:endParaRPr lang="zh-CN" sz="800">
                        <a:solidFill>
                          <a:srgbClr val="000000"/>
                        </a:solidFill>
                        <a:latin typeface="方正仿宋_GBK" panose="02000000000000000000" charset="-122"/>
                        <a:ea typeface="方正仿宋_GBK" panose="02000000000000000000" charset="-122"/>
                      </a:endParaRPr>
                    </a:p>
                    <a:p>
                      <a:pPr marL="0" indent="0" algn="ctr" eaLnBrk="0" fontAlgn="base">
                        <a:spcBef>
                          <a:spcPct val="0"/>
                        </a:spcBef>
                        <a:spcAft>
                          <a:spcPct val="0"/>
                        </a:spcAft>
                      </a:pPr>
                      <a:r>
                        <a:rPr lang="zh-CN" sz="800">
                          <a:solidFill>
                            <a:srgbClr val="000000"/>
                          </a:solidFill>
                          <a:latin typeface="方正仿宋_GBK" panose="02000000000000000000" charset="-122"/>
                          <a:ea typeface="方正仿宋_GBK" panose="02000000000000000000" charset="-122"/>
                        </a:rPr>
                        <a:t>意见（盖章）</a:t>
                      </a:r>
                      <a:endParaRPr lang="zh-CN" sz="800">
                        <a:solidFill>
                          <a:srgbClr val="000000"/>
                        </a:solidFill>
                        <a:latin typeface="方正仿宋_GBK" panose="02000000000000000000" charset="-122"/>
                        <a:ea typeface="方正仿宋_GBK" panose="02000000000000000000"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c hMerge="1">
                  <a:tcPr>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tcPr>
                </a:tc>
              </a:tr>
            </a:tbl>
          </a:graphicData>
        </a:graphic>
      </p:graphicFrame>
      <p:pic>
        <p:nvPicPr>
          <p:cNvPr id="12" name="图片 11"/>
          <p:cNvPicPr>
            <a:picLocks noChangeAspect="1"/>
          </p:cNvPicPr>
          <p:nvPr/>
        </p:nvPicPr>
        <p:blipFill>
          <a:blip r:embed="rId2"/>
          <a:stretch>
            <a:fillRect/>
          </a:stretch>
        </p:blipFill>
        <p:spPr>
          <a:xfrm>
            <a:off x="487680" y="1226185"/>
            <a:ext cx="5521960" cy="5296535"/>
          </a:xfrm>
          <a:prstGeom prst="rect">
            <a:avLst/>
          </a:prstGeom>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973effbb-2423-40aa-bd9b-dc92ea5947c1"/>
          <p:cNvSpPr>
            <a:spLocks noGrp="1"/>
          </p:cNvSpPr>
          <p:nvPr>
            <p:ph type="title" hasCustomPrompt="1"/>
          </p:nvPr>
        </p:nvSpPr>
        <p:spPr/>
        <p:txBody>
          <a:bodyPr/>
          <a:lstStyle/>
          <a:p>
            <a:r>
              <a:rPr lang="zh-CN" altLang="en-US" dirty="0"/>
              <a:t>补贴申报与审核</a:t>
            </a:r>
            <a:endParaRPr lang="en-US" dirty="0"/>
          </a:p>
        </p:txBody>
      </p:sp>
      <p:grpSp>
        <p:nvGrpSpPr>
          <p:cNvPr id="34" name="958c984e-57a3-45e2-b7ca-2f384979050b.source.4.zh-Hans.pptx" descr="2d8f217a-8704-4fc5-86e0-2bf3319998f9"/>
          <p:cNvGrpSpPr/>
          <p:nvPr>
            <p:custDataLst>
              <p:tags r:id="rId1"/>
            </p:custDataLst>
          </p:nvPr>
        </p:nvGrpSpPr>
        <p:grpSpPr>
          <a:xfrm>
            <a:off x="660400" y="1130300"/>
            <a:ext cx="10858500" cy="5016498"/>
            <a:chOff x="660400" y="1130300"/>
            <a:chExt cx="10858500" cy="5016498"/>
          </a:xfrm>
        </p:grpSpPr>
        <p:sp>
          <p:nvSpPr>
            <p:cNvPr id="3" name="矩形 2" descr="c7daef48-a9b0-48f9-8653-49fbeae2adbc"/>
            <p:cNvSpPr/>
            <p:nvPr>
              <p:custDataLst>
                <p:tags r:id="rId2"/>
              </p:custDataLst>
            </p:nvPr>
          </p:nvSpPr>
          <p:spPr>
            <a:xfrm>
              <a:off x="6045174" y="1828799"/>
              <a:ext cx="60959" cy="4317999"/>
            </a:xfrm>
            <a:prstGeom prst="rect">
              <a:avLst/>
            </a:prstGeom>
            <a:solidFill>
              <a:schemeClr val="bg2">
                <a:lumMod val="100000"/>
              </a:schemeClr>
            </a:solidFill>
            <a:ln>
              <a:solidFill>
                <a:schemeClr val="bg1">
                  <a:lumMod val="9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p>
          </p:txBody>
        </p:sp>
        <p:grpSp>
          <p:nvGrpSpPr>
            <p:cNvPr id="4" name="组合 3" descr="27286c74-b071-42d3-9d39-7b63c0b9ce5a"/>
            <p:cNvGrpSpPr/>
            <p:nvPr/>
          </p:nvGrpSpPr>
          <p:grpSpPr>
            <a:xfrm>
              <a:off x="5087223" y="2118311"/>
              <a:ext cx="846666" cy="861854"/>
              <a:chOff x="4559236" y="1456171"/>
              <a:chExt cx="1212728" cy="1234483"/>
            </a:xfrm>
          </p:grpSpPr>
          <p:sp>
            <p:nvSpPr>
              <p:cNvPr id="31" name="矩形: 对角圆角 30" descr="db8f4767-03c0-4f76-bc8a-8b51882a5b43"/>
              <p:cNvSpPr/>
              <p:nvPr>
                <p:custDataLst>
                  <p:tags r:id="rId3"/>
                </p:custDataLst>
              </p:nvPr>
            </p:nvSpPr>
            <p:spPr>
              <a:xfrm rot="16200000">
                <a:off x="4548358" y="1467049"/>
                <a:ext cx="1234483" cy="1212728"/>
              </a:xfrm>
              <a:prstGeom prst="round2DiagRect">
                <a:avLst>
                  <a:gd name="adj1" fmla="val 50000"/>
                  <a:gd name="adj2" fmla="val 0"/>
                </a:avLst>
              </a:prstGeom>
              <a:noFill/>
              <a:ln w="28575">
                <a:solidFill>
                  <a:schemeClr val="tx2">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p>
            </p:txBody>
          </p:sp>
          <p:sp>
            <p:nvSpPr>
              <p:cNvPr id="32" name="矩形: 对角圆角 31" descr="d942904e-058e-4140-8c02-41435b44303d"/>
              <p:cNvSpPr/>
              <p:nvPr>
                <p:custDataLst>
                  <p:tags r:id="rId4"/>
                </p:custDataLst>
              </p:nvPr>
            </p:nvSpPr>
            <p:spPr>
              <a:xfrm rot="16200000">
                <a:off x="4659590" y="1564059"/>
                <a:ext cx="1034918" cy="1016679"/>
              </a:xfrm>
              <a:prstGeom prst="round2DiagRect">
                <a:avLst>
                  <a:gd name="adj1" fmla="val 50000"/>
                  <a:gd name="adj2" fmla="val 0"/>
                </a:avLst>
              </a:prstGeom>
              <a:solidFill>
                <a:schemeClr val="tx2">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p>
            </p:txBody>
          </p:sp>
          <p:sp>
            <p:nvSpPr>
              <p:cNvPr id="33" name="Icon1" descr="90fdf23b-945b-4bad-9b84-d563c3683ff8"/>
              <p:cNvSpPr/>
              <p:nvPr>
                <p:custDataLst>
                  <p:tags r:id="rId5"/>
                </p:custDataLst>
              </p:nvPr>
            </p:nvSpPr>
            <p:spPr bwMode="auto">
              <a:xfrm>
                <a:off x="4900912" y="1822300"/>
                <a:ext cx="579957" cy="519925"/>
              </a:xfrm>
              <a:custGeom>
                <a:avLst/>
                <a:gdLst>
                  <a:gd name="T0" fmla="*/ 0 w 6520"/>
                  <a:gd name="T1" fmla="*/ 5530 h 5855"/>
                  <a:gd name="T2" fmla="*/ 0 w 6520"/>
                  <a:gd name="T3" fmla="*/ 922 h 5855"/>
                  <a:gd name="T4" fmla="*/ 325 w 6520"/>
                  <a:gd name="T5" fmla="*/ 596 h 5855"/>
                  <a:gd name="T6" fmla="*/ 3727 w 6520"/>
                  <a:gd name="T7" fmla="*/ 596 h 5855"/>
                  <a:gd name="T8" fmla="*/ 4411 w 6520"/>
                  <a:gd name="T9" fmla="*/ 596 h 5855"/>
                  <a:gd name="T10" fmla="*/ 3761 w 6520"/>
                  <a:gd name="T11" fmla="*/ 1246 h 5855"/>
                  <a:gd name="T12" fmla="*/ 3727 w 6520"/>
                  <a:gd name="T13" fmla="*/ 1246 h 5855"/>
                  <a:gd name="T14" fmla="*/ 649 w 6520"/>
                  <a:gd name="T15" fmla="*/ 1246 h 5855"/>
                  <a:gd name="T16" fmla="*/ 649 w 6520"/>
                  <a:gd name="T17" fmla="*/ 5204 h 5855"/>
                  <a:gd name="T18" fmla="*/ 4608 w 6520"/>
                  <a:gd name="T19" fmla="*/ 5204 h 5855"/>
                  <a:gd name="T20" fmla="*/ 4608 w 6520"/>
                  <a:gd name="T21" fmla="*/ 4494 h 5855"/>
                  <a:gd name="T22" fmla="*/ 4608 w 6520"/>
                  <a:gd name="T23" fmla="*/ 3523 h 5855"/>
                  <a:gd name="T24" fmla="*/ 5257 w 6520"/>
                  <a:gd name="T25" fmla="*/ 2874 h 5855"/>
                  <a:gd name="T26" fmla="*/ 5257 w 6520"/>
                  <a:gd name="T27" fmla="*/ 4494 h 5855"/>
                  <a:gd name="T28" fmla="*/ 5257 w 6520"/>
                  <a:gd name="T29" fmla="*/ 5530 h 5855"/>
                  <a:gd name="T30" fmla="*/ 4932 w 6520"/>
                  <a:gd name="T31" fmla="*/ 5855 h 5855"/>
                  <a:gd name="T32" fmla="*/ 325 w 6520"/>
                  <a:gd name="T33" fmla="*/ 5855 h 5855"/>
                  <a:gd name="T34" fmla="*/ 0 w 6520"/>
                  <a:gd name="T35" fmla="*/ 5530 h 5855"/>
                  <a:gd name="T36" fmla="*/ 2828 w 6520"/>
                  <a:gd name="T37" fmla="*/ 3036 h 5855"/>
                  <a:gd name="T38" fmla="*/ 2135 w 6520"/>
                  <a:gd name="T39" fmla="*/ 2343 h 5855"/>
                  <a:gd name="T40" fmla="*/ 1429 w 6520"/>
                  <a:gd name="T41" fmla="*/ 2343 h 5855"/>
                  <a:gd name="T42" fmla="*/ 1283 w 6520"/>
                  <a:gd name="T43" fmla="*/ 2696 h 5855"/>
                  <a:gd name="T44" fmla="*/ 1429 w 6520"/>
                  <a:gd name="T45" fmla="*/ 3048 h 5855"/>
                  <a:gd name="T46" fmla="*/ 2475 w 6520"/>
                  <a:gd name="T47" fmla="*/ 4094 h 5855"/>
                  <a:gd name="T48" fmla="*/ 3180 w 6520"/>
                  <a:gd name="T49" fmla="*/ 4094 h 5855"/>
                  <a:gd name="T50" fmla="*/ 6373 w 6520"/>
                  <a:gd name="T51" fmla="*/ 900 h 5855"/>
                  <a:gd name="T52" fmla="*/ 6520 w 6520"/>
                  <a:gd name="T53" fmla="*/ 548 h 5855"/>
                  <a:gd name="T54" fmla="*/ 6373 w 6520"/>
                  <a:gd name="T55" fmla="*/ 195 h 5855"/>
                  <a:gd name="T56" fmla="*/ 5668 w 6520"/>
                  <a:gd name="T57" fmla="*/ 195 h 5855"/>
                  <a:gd name="T58" fmla="*/ 2828 w 6520"/>
                  <a:gd name="T59" fmla="*/ 3036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520" h="5855">
                    <a:moveTo>
                      <a:pt x="0" y="5530"/>
                    </a:moveTo>
                    <a:lnTo>
                      <a:pt x="0" y="922"/>
                    </a:lnTo>
                    <a:cubicBezTo>
                      <a:pt x="0" y="742"/>
                      <a:pt x="145" y="596"/>
                      <a:pt x="325" y="596"/>
                    </a:cubicBezTo>
                    <a:lnTo>
                      <a:pt x="3727" y="596"/>
                    </a:lnTo>
                    <a:lnTo>
                      <a:pt x="4411" y="596"/>
                    </a:lnTo>
                    <a:lnTo>
                      <a:pt x="3761" y="1246"/>
                    </a:lnTo>
                    <a:lnTo>
                      <a:pt x="3727" y="1246"/>
                    </a:lnTo>
                    <a:lnTo>
                      <a:pt x="649" y="1246"/>
                    </a:lnTo>
                    <a:lnTo>
                      <a:pt x="649" y="5204"/>
                    </a:lnTo>
                    <a:lnTo>
                      <a:pt x="4608" y="5204"/>
                    </a:lnTo>
                    <a:lnTo>
                      <a:pt x="4608" y="4494"/>
                    </a:lnTo>
                    <a:lnTo>
                      <a:pt x="4608" y="3523"/>
                    </a:lnTo>
                    <a:lnTo>
                      <a:pt x="5257" y="2874"/>
                    </a:lnTo>
                    <a:lnTo>
                      <a:pt x="5257" y="4494"/>
                    </a:lnTo>
                    <a:lnTo>
                      <a:pt x="5257" y="5530"/>
                    </a:lnTo>
                    <a:cubicBezTo>
                      <a:pt x="5257" y="5708"/>
                      <a:pt x="5112" y="5855"/>
                      <a:pt x="4932" y="5855"/>
                    </a:cubicBezTo>
                    <a:lnTo>
                      <a:pt x="325" y="5855"/>
                    </a:lnTo>
                    <a:cubicBezTo>
                      <a:pt x="145" y="5855"/>
                      <a:pt x="0" y="5710"/>
                      <a:pt x="0" y="5530"/>
                    </a:cubicBezTo>
                    <a:close/>
                    <a:moveTo>
                      <a:pt x="2828" y="3036"/>
                    </a:moveTo>
                    <a:lnTo>
                      <a:pt x="2135" y="2343"/>
                    </a:lnTo>
                    <a:cubicBezTo>
                      <a:pt x="1940" y="2148"/>
                      <a:pt x="1624" y="2148"/>
                      <a:pt x="1429" y="2343"/>
                    </a:cubicBezTo>
                    <a:cubicBezTo>
                      <a:pt x="1335" y="2438"/>
                      <a:pt x="1283" y="2563"/>
                      <a:pt x="1283" y="2696"/>
                    </a:cubicBezTo>
                    <a:cubicBezTo>
                      <a:pt x="1283" y="2830"/>
                      <a:pt x="1335" y="2955"/>
                      <a:pt x="1429" y="3048"/>
                    </a:cubicBezTo>
                    <a:lnTo>
                      <a:pt x="2475" y="4094"/>
                    </a:lnTo>
                    <a:cubicBezTo>
                      <a:pt x="2669" y="4288"/>
                      <a:pt x="2985" y="4288"/>
                      <a:pt x="3180" y="4094"/>
                    </a:cubicBezTo>
                    <a:lnTo>
                      <a:pt x="6373" y="900"/>
                    </a:lnTo>
                    <a:cubicBezTo>
                      <a:pt x="6468" y="806"/>
                      <a:pt x="6520" y="680"/>
                      <a:pt x="6520" y="548"/>
                    </a:cubicBezTo>
                    <a:cubicBezTo>
                      <a:pt x="6520" y="415"/>
                      <a:pt x="6468" y="290"/>
                      <a:pt x="6373" y="195"/>
                    </a:cubicBezTo>
                    <a:cubicBezTo>
                      <a:pt x="6179" y="0"/>
                      <a:pt x="5863" y="0"/>
                      <a:pt x="5668" y="195"/>
                    </a:cubicBezTo>
                    <a:lnTo>
                      <a:pt x="2828" y="3036"/>
                    </a:lnTo>
                    <a:close/>
                  </a:path>
                </a:pathLst>
              </a:custGeom>
              <a:solidFill>
                <a:schemeClr val="accent1"/>
              </a:solidFill>
              <a:ln w="9525">
                <a:noFill/>
                <a:round/>
              </a:ln>
            </p:spPr>
            <p:txBody>
              <a:bodyPr wrap="square" lIns="91440" tIns="45720" rIns="91440" bIns="45720" anchor="ctr">
                <a:normAutofit lnSpcReduction="1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endParaRPr dirty="0"/>
              </a:p>
            </p:txBody>
          </p:sp>
        </p:grpSp>
        <p:grpSp>
          <p:nvGrpSpPr>
            <p:cNvPr id="5" name="组合 4" descr="97f67261-9582-42f0-95f7-d1c55bbd8d60"/>
            <p:cNvGrpSpPr/>
            <p:nvPr/>
          </p:nvGrpSpPr>
          <p:grpSpPr>
            <a:xfrm>
              <a:off x="1200151" y="2118311"/>
              <a:ext cx="3831590" cy="1349375"/>
              <a:chOff x="1200151" y="1154397"/>
              <a:chExt cx="3831590" cy="1349375"/>
            </a:xfrm>
          </p:grpSpPr>
          <p:sp>
            <p:nvSpPr>
              <p:cNvPr id="29" name="Text1" descr="7c10c34b-71a6-427f-87f7-dd85e7977607"/>
              <p:cNvSpPr txBox="1"/>
              <p:nvPr>
                <p:custDataLst>
                  <p:tags r:id="rId6"/>
                </p:custDataLst>
              </p:nvPr>
            </p:nvSpPr>
            <p:spPr>
              <a:xfrm>
                <a:off x="1200151" y="1492217"/>
                <a:ext cx="3831590" cy="1011555"/>
              </a:xfrm>
              <a:prstGeom prst="rect">
                <a:avLst/>
              </a:prstGeom>
              <a:noFill/>
            </p:spPr>
            <p:txBody>
              <a:bodyPr wrap="square" lIns="91440" tIns="45720" rIns="91440" bIns="45720" anchor="t" anchorCtr="0"/>
              <a:lstStyle/>
              <a:p>
                <a:pPr algn="l">
                  <a:lnSpc>
                    <a:spcPct val="120000"/>
                  </a:lnSpc>
                </a:pPr>
                <a:r>
                  <a:rPr lang="en-US" altLang="zh-CN" sz="1200" dirty="0"/>
                  <a:t>    </a:t>
                </a:r>
                <a:r>
                  <a:rPr lang="zh-CN" altLang="en-US" sz="1200" dirty="0"/>
                  <a:t>各地（州、市）交通运输主管部门要合理设置补贴申请受理点，满足道路运输经营者办理需求，做到就近办理，一站式服务。要向社会公布受理点地址、办公时间段及联系电话等信息。</a:t>
                </a:r>
                <a:endParaRPr lang="zh-CN" altLang="en-US" sz="1200" dirty="0"/>
              </a:p>
            </p:txBody>
          </p:sp>
          <p:sp>
            <p:nvSpPr>
              <p:cNvPr id="30" name="Bullet1" descr="c82cf279-4c75-4f7e-8793-4a600e5d5dfd"/>
              <p:cNvSpPr/>
              <p:nvPr>
                <p:custDataLst>
                  <p:tags r:id="rId7"/>
                </p:custDataLst>
              </p:nvPr>
            </p:nvSpPr>
            <p:spPr>
              <a:xfrm>
                <a:off x="2076451" y="1154397"/>
                <a:ext cx="2955130" cy="323165"/>
              </a:xfrm>
              <a:prstGeom prst="rect">
                <a:avLst/>
              </a:prstGeom>
            </p:spPr>
            <p:txBody>
              <a:bodyPr wrap="square" lIns="91440" tIns="45720" rIns="91440" bIns="45720" anchor="b" anchorCtr="0">
                <a:normAutofit fontScale="92500" lnSpcReduction="20000"/>
              </a:bodyPr>
              <a:lstStyle/>
              <a:p>
                <a:pPr algn="r"/>
                <a:r>
                  <a:rPr lang="zh-CN" altLang="en-US" b="1" dirty="0"/>
                  <a:t>受理点设置</a:t>
                </a:r>
                <a:endParaRPr lang="en-US" dirty="0"/>
              </a:p>
            </p:txBody>
          </p:sp>
        </p:grpSp>
        <p:grpSp>
          <p:nvGrpSpPr>
            <p:cNvPr id="6" name="组合 5" descr="89b25124-3adc-4770-a3c2-7a4b877ab1d7"/>
            <p:cNvGrpSpPr/>
            <p:nvPr/>
          </p:nvGrpSpPr>
          <p:grpSpPr>
            <a:xfrm>
              <a:off x="6217418" y="2834591"/>
              <a:ext cx="846666" cy="861854"/>
              <a:chOff x="6217418" y="1849722"/>
              <a:chExt cx="846666" cy="861854"/>
            </a:xfrm>
          </p:grpSpPr>
          <p:grpSp>
            <p:nvGrpSpPr>
              <p:cNvPr id="25" name="组合 24" descr="69ea9995-f019-4ed8-bc2f-cc957b95d032"/>
              <p:cNvGrpSpPr/>
              <p:nvPr/>
            </p:nvGrpSpPr>
            <p:grpSpPr>
              <a:xfrm flipH="1">
                <a:off x="6217418" y="1849722"/>
                <a:ext cx="846666" cy="861854"/>
                <a:chOff x="6217418" y="1849722"/>
                <a:chExt cx="846666" cy="861854"/>
              </a:xfrm>
            </p:grpSpPr>
            <p:sp>
              <p:nvSpPr>
                <p:cNvPr id="27" name="矩形: 对角圆角 26" descr="3827be74-34a5-49cc-bdc6-be2bf4e26641"/>
                <p:cNvSpPr/>
                <p:nvPr>
                  <p:custDataLst>
                    <p:tags r:id="rId8"/>
                  </p:custDataLst>
                </p:nvPr>
              </p:nvSpPr>
              <p:spPr>
                <a:xfrm rot="16200000">
                  <a:off x="6209824" y="1857316"/>
                  <a:ext cx="861854" cy="846666"/>
                </a:xfrm>
                <a:prstGeom prst="round2DiagRect">
                  <a:avLst>
                    <a:gd name="adj1" fmla="val 50000"/>
                    <a:gd name="adj2" fmla="val 0"/>
                  </a:avLst>
                </a:prstGeom>
                <a:noFill/>
                <a:ln w="28575">
                  <a:solidFill>
                    <a:schemeClr val="tx2">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p>
              </p:txBody>
            </p:sp>
            <p:sp>
              <p:nvSpPr>
                <p:cNvPr id="28" name="矩形: 对角圆角 27" descr="cd846b4d-3d45-4c65-999d-e54cd786aafe"/>
                <p:cNvSpPr/>
                <p:nvPr>
                  <p:custDataLst>
                    <p:tags r:id="rId9"/>
                  </p:custDataLst>
                </p:nvPr>
              </p:nvSpPr>
              <p:spPr>
                <a:xfrm rot="16200000">
                  <a:off x="6287480" y="1925044"/>
                  <a:ext cx="722528" cy="709794"/>
                </a:xfrm>
                <a:prstGeom prst="round2DiagRect">
                  <a:avLst>
                    <a:gd name="adj1" fmla="val 50000"/>
                    <a:gd name="adj2" fmla="val 0"/>
                  </a:avLst>
                </a:prstGeom>
                <a:solidFill>
                  <a:schemeClr val="tx2">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p>
              </p:txBody>
            </p:sp>
          </p:grpSp>
          <p:sp>
            <p:nvSpPr>
              <p:cNvPr id="26" name="Icon2" descr="5f5658d1-443b-47b2-939a-02c6220b2eed"/>
              <p:cNvSpPr/>
              <p:nvPr>
                <p:custDataLst>
                  <p:tags r:id="rId10"/>
                </p:custDataLst>
              </p:nvPr>
            </p:nvSpPr>
            <p:spPr bwMode="auto">
              <a:xfrm>
                <a:off x="6455959" y="2105335"/>
                <a:ext cx="404897" cy="362986"/>
              </a:xfrm>
              <a:custGeom>
                <a:avLst/>
                <a:gdLst>
                  <a:gd name="T0" fmla="*/ 0 w 6520"/>
                  <a:gd name="T1" fmla="*/ 5530 h 5855"/>
                  <a:gd name="T2" fmla="*/ 0 w 6520"/>
                  <a:gd name="T3" fmla="*/ 922 h 5855"/>
                  <a:gd name="T4" fmla="*/ 325 w 6520"/>
                  <a:gd name="T5" fmla="*/ 596 h 5855"/>
                  <a:gd name="T6" fmla="*/ 3727 w 6520"/>
                  <a:gd name="T7" fmla="*/ 596 h 5855"/>
                  <a:gd name="T8" fmla="*/ 4411 w 6520"/>
                  <a:gd name="T9" fmla="*/ 596 h 5855"/>
                  <a:gd name="T10" fmla="*/ 3761 w 6520"/>
                  <a:gd name="T11" fmla="*/ 1246 h 5855"/>
                  <a:gd name="T12" fmla="*/ 3727 w 6520"/>
                  <a:gd name="T13" fmla="*/ 1246 h 5855"/>
                  <a:gd name="T14" fmla="*/ 649 w 6520"/>
                  <a:gd name="T15" fmla="*/ 1246 h 5855"/>
                  <a:gd name="T16" fmla="*/ 649 w 6520"/>
                  <a:gd name="T17" fmla="*/ 5204 h 5855"/>
                  <a:gd name="T18" fmla="*/ 4608 w 6520"/>
                  <a:gd name="T19" fmla="*/ 5204 h 5855"/>
                  <a:gd name="T20" fmla="*/ 4608 w 6520"/>
                  <a:gd name="T21" fmla="*/ 4494 h 5855"/>
                  <a:gd name="T22" fmla="*/ 4608 w 6520"/>
                  <a:gd name="T23" fmla="*/ 3523 h 5855"/>
                  <a:gd name="T24" fmla="*/ 5257 w 6520"/>
                  <a:gd name="T25" fmla="*/ 2874 h 5855"/>
                  <a:gd name="T26" fmla="*/ 5257 w 6520"/>
                  <a:gd name="T27" fmla="*/ 4494 h 5855"/>
                  <a:gd name="T28" fmla="*/ 5257 w 6520"/>
                  <a:gd name="T29" fmla="*/ 5530 h 5855"/>
                  <a:gd name="T30" fmla="*/ 4932 w 6520"/>
                  <a:gd name="T31" fmla="*/ 5855 h 5855"/>
                  <a:gd name="T32" fmla="*/ 325 w 6520"/>
                  <a:gd name="T33" fmla="*/ 5855 h 5855"/>
                  <a:gd name="T34" fmla="*/ 0 w 6520"/>
                  <a:gd name="T35" fmla="*/ 5530 h 5855"/>
                  <a:gd name="T36" fmla="*/ 2828 w 6520"/>
                  <a:gd name="T37" fmla="*/ 3036 h 5855"/>
                  <a:gd name="T38" fmla="*/ 2135 w 6520"/>
                  <a:gd name="T39" fmla="*/ 2343 h 5855"/>
                  <a:gd name="T40" fmla="*/ 1429 w 6520"/>
                  <a:gd name="T41" fmla="*/ 2343 h 5855"/>
                  <a:gd name="T42" fmla="*/ 1283 w 6520"/>
                  <a:gd name="T43" fmla="*/ 2696 h 5855"/>
                  <a:gd name="T44" fmla="*/ 1429 w 6520"/>
                  <a:gd name="T45" fmla="*/ 3048 h 5855"/>
                  <a:gd name="T46" fmla="*/ 2475 w 6520"/>
                  <a:gd name="T47" fmla="*/ 4094 h 5855"/>
                  <a:gd name="T48" fmla="*/ 3180 w 6520"/>
                  <a:gd name="T49" fmla="*/ 4094 h 5855"/>
                  <a:gd name="T50" fmla="*/ 6373 w 6520"/>
                  <a:gd name="T51" fmla="*/ 900 h 5855"/>
                  <a:gd name="T52" fmla="*/ 6520 w 6520"/>
                  <a:gd name="T53" fmla="*/ 548 h 5855"/>
                  <a:gd name="T54" fmla="*/ 6373 w 6520"/>
                  <a:gd name="T55" fmla="*/ 195 h 5855"/>
                  <a:gd name="T56" fmla="*/ 5668 w 6520"/>
                  <a:gd name="T57" fmla="*/ 195 h 5855"/>
                  <a:gd name="T58" fmla="*/ 2828 w 6520"/>
                  <a:gd name="T59" fmla="*/ 3036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520" h="5855">
                    <a:moveTo>
                      <a:pt x="0" y="5530"/>
                    </a:moveTo>
                    <a:lnTo>
                      <a:pt x="0" y="922"/>
                    </a:lnTo>
                    <a:cubicBezTo>
                      <a:pt x="0" y="742"/>
                      <a:pt x="145" y="596"/>
                      <a:pt x="325" y="596"/>
                    </a:cubicBezTo>
                    <a:lnTo>
                      <a:pt x="3727" y="596"/>
                    </a:lnTo>
                    <a:lnTo>
                      <a:pt x="4411" y="596"/>
                    </a:lnTo>
                    <a:lnTo>
                      <a:pt x="3761" y="1246"/>
                    </a:lnTo>
                    <a:lnTo>
                      <a:pt x="3727" y="1246"/>
                    </a:lnTo>
                    <a:lnTo>
                      <a:pt x="649" y="1246"/>
                    </a:lnTo>
                    <a:lnTo>
                      <a:pt x="649" y="5204"/>
                    </a:lnTo>
                    <a:lnTo>
                      <a:pt x="4608" y="5204"/>
                    </a:lnTo>
                    <a:lnTo>
                      <a:pt x="4608" y="4494"/>
                    </a:lnTo>
                    <a:lnTo>
                      <a:pt x="4608" y="3523"/>
                    </a:lnTo>
                    <a:lnTo>
                      <a:pt x="5257" y="2874"/>
                    </a:lnTo>
                    <a:lnTo>
                      <a:pt x="5257" y="4494"/>
                    </a:lnTo>
                    <a:lnTo>
                      <a:pt x="5257" y="5530"/>
                    </a:lnTo>
                    <a:cubicBezTo>
                      <a:pt x="5257" y="5708"/>
                      <a:pt x="5112" y="5855"/>
                      <a:pt x="4932" y="5855"/>
                    </a:cubicBezTo>
                    <a:lnTo>
                      <a:pt x="325" y="5855"/>
                    </a:lnTo>
                    <a:cubicBezTo>
                      <a:pt x="145" y="5855"/>
                      <a:pt x="0" y="5710"/>
                      <a:pt x="0" y="5530"/>
                    </a:cubicBezTo>
                    <a:close/>
                    <a:moveTo>
                      <a:pt x="2828" y="3036"/>
                    </a:moveTo>
                    <a:lnTo>
                      <a:pt x="2135" y="2343"/>
                    </a:lnTo>
                    <a:cubicBezTo>
                      <a:pt x="1940" y="2148"/>
                      <a:pt x="1624" y="2148"/>
                      <a:pt x="1429" y="2343"/>
                    </a:cubicBezTo>
                    <a:cubicBezTo>
                      <a:pt x="1335" y="2438"/>
                      <a:pt x="1283" y="2563"/>
                      <a:pt x="1283" y="2696"/>
                    </a:cubicBezTo>
                    <a:cubicBezTo>
                      <a:pt x="1283" y="2830"/>
                      <a:pt x="1335" y="2955"/>
                      <a:pt x="1429" y="3048"/>
                    </a:cubicBezTo>
                    <a:lnTo>
                      <a:pt x="2475" y="4094"/>
                    </a:lnTo>
                    <a:cubicBezTo>
                      <a:pt x="2669" y="4288"/>
                      <a:pt x="2985" y="4288"/>
                      <a:pt x="3180" y="4094"/>
                    </a:cubicBezTo>
                    <a:lnTo>
                      <a:pt x="6373" y="900"/>
                    </a:lnTo>
                    <a:cubicBezTo>
                      <a:pt x="6468" y="806"/>
                      <a:pt x="6520" y="680"/>
                      <a:pt x="6520" y="548"/>
                    </a:cubicBezTo>
                    <a:cubicBezTo>
                      <a:pt x="6520" y="415"/>
                      <a:pt x="6468" y="290"/>
                      <a:pt x="6373" y="195"/>
                    </a:cubicBezTo>
                    <a:cubicBezTo>
                      <a:pt x="6179" y="0"/>
                      <a:pt x="5863" y="0"/>
                      <a:pt x="5668" y="195"/>
                    </a:cubicBezTo>
                    <a:lnTo>
                      <a:pt x="2828" y="3036"/>
                    </a:lnTo>
                    <a:close/>
                  </a:path>
                </a:pathLst>
              </a:custGeom>
              <a:solidFill>
                <a:schemeClr val="tx2"/>
              </a:solidFill>
              <a:ln w="9525">
                <a:noFill/>
                <a:round/>
              </a:ln>
            </p:spPr>
            <p:txBody>
              <a:bodyPr wrap="square" lIns="91440" tIns="45720" rIns="91440" bIns="45720" anchor="ctr">
                <a:normAutofit lnSpcReduction="1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endParaRPr dirty="0"/>
              </a:p>
            </p:txBody>
          </p:sp>
        </p:grpSp>
        <p:grpSp>
          <p:nvGrpSpPr>
            <p:cNvPr id="7" name="组合 6" descr="057e36ee-49ee-4bea-956f-b1c6df290524"/>
            <p:cNvGrpSpPr/>
            <p:nvPr/>
          </p:nvGrpSpPr>
          <p:grpSpPr>
            <a:xfrm>
              <a:off x="5087223" y="3550871"/>
              <a:ext cx="846666" cy="861854"/>
              <a:chOff x="4559236" y="1456171"/>
              <a:chExt cx="1212728" cy="1234483"/>
            </a:xfrm>
          </p:grpSpPr>
          <p:sp>
            <p:nvSpPr>
              <p:cNvPr id="22" name="矩形: 对角圆角 21" descr="a0892c1b-b407-4077-ad71-70c9a905db6b"/>
              <p:cNvSpPr/>
              <p:nvPr>
                <p:custDataLst>
                  <p:tags r:id="rId11"/>
                </p:custDataLst>
              </p:nvPr>
            </p:nvSpPr>
            <p:spPr>
              <a:xfrm rot="16200000">
                <a:off x="4548358" y="1467049"/>
                <a:ext cx="1234483" cy="1212728"/>
              </a:xfrm>
              <a:prstGeom prst="round2DiagRect">
                <a:avLst>
                  <a:gd name="adj1" fmla="val 50000"/>
                  <a:gd name="adj2" fmla="val 0"/>
                </a:avLst>
              </a:prstGeom>
              <a:noFill/>
              <a:ln w="28575">
                <a:solidFill>
                  <a:schemeClr val="tx2">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p>
            </p:txBody>
          </p:sp>
          <p:sp>
            <p:nvSpPr>
              <p:cNvPr id="23" name="矩形: 对角圆角 22" descr="6c89d414-3ae5-4fa9-82a5-2221ad8cdbd9"/>
              <p:cNvSpPr/>
              <p:nvPr>
                <p:custDataLst>
                  <p:tags r:id="rId12"/>
                </p:custDataLst>
              </p:nvPr>
            </p:nvSpPr>
            <p:spPr>
              <a:xfrm rot="16200000">
                <a:off x="4659590" y="1564059"/>
                <a:ext cx="1034918" cy="1016679"/>
              </a:xfrm>
              <a:prstGeom prst="round2DiagRect">
                <a:avLst>
                  <a:gd name="adj1" fmla="val 50000"/>
                  <a:gd name="adj2" fmla="val 0"/>
                </a:avLst>
              </a:prstGeom>
              <a:solidFill>
                <a:schemeClr val="tx2">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p>
            </p:txBody>
          </p:sp>
          <p:sp>
            <p:nvSpPr>
              <p:cNvPr id="24" name="Icon3" descr="6c12d0bf-3ff8-4b2b-b032-8f1c2a863595"/>
              <p:cNvSpPr/>
              <p:nvPr>
                <p:custDataLst>
                  <p:tags r:id="rId13"/>
                </p:custDataLst>
              </p:nvPr>
            </p:nvSpPr>
            <p:spPr bwMode="auto">
              <a:xfrm>
                <a:off x="4900912" y="1822300"/>
                <a:ext cx="579957" cy="519925"/>
              </a:xfrm>
              <a:custGeom>
                <a:avLst/>
                <a:gdLst>
                  <a:gd name="T0" fmla="*/ 0 w 6520"/>
                  <a:gd name="T1" fmla="*/ 5530 h 5855"/>
                  <a:gd name="T2" fmla="*/ 0 w 6520"/>
                  <a:gd name="T3" fmla="*/ 922 h 5855"/>
                  <a:gd name="T4" fmla="*/ 325 w 6520"/>
                  <a:gd name="T5" fmla="*/ 596 h 5855"/>
                  <a:gd name="T6" fmla="*/ 3727 w 6520"/>
                  <a:gd name="T7" fmla="*/ 596 h 5855"/>
                  <a:gd name="T8" fmla="*/ 4411 w 6520"/>
                  <a:gd name="T9" fmla="*/ 596 h 5855"/>
                  <a:gd name="T10" fmla="*/ 3761 w 6520"/>
                  <a:gd name="T11" fmla="*/ 1246 h 5855"/>
                  <a:gd name="T12" fmla="*/ 3727 w 6520"/>
                  <a:gd name="T13" fmla="*/ 1246 h 5855"/>
                  <a:gd name="T14" fmla="*/ 649 w 6520"/>
                  <a:gd name="T15" fmla="*/ 1246 h 5855"/>
                  <a:gd name="T16" fmla="*/ 649 w 6520"/>
                  <a:gd name="T17" fmla="*/ 5204 h 5855"/>
                  <a:gd name="T18" fmla="*/ 4608 w 6520"/>
                  <a:gd name="T19" fmla="*/ 5204 h 5855"/>
                  <a:gd name="T20" fmla="*/ 4608 w 6520"/>
                  <a:gd name="T21" fmla="*/ 4494 h 5855"/>
                  <a:gd name="T22" fmla="*/ 4608 w 6520"/>
                  <a:gd name="T23" fmla="*/ 3523 h 5855"/>
                  <a:gd name="T24" fmla="*/ 5257 w 6520"/>
                  <a:gd name="T25" fmla="*/ 2874 h 5855"/>
                  <a:gd name="T26" fmla="*/ 5257 w 6520"/>
                  <a:gd name="T27" fmla="*/ 4494 h 5855"/>
                  <a:gd name="T28" fmla="*/ 5257 w 6520"/>
                  <a:gd name="T29" fmla="*/ 5530 h 5855"/>
                  <a:gd name="T30" fmla="*/ 4932 w 6520"/>
                  <a:gd name="T31" fmla="*/ 5855 h 5855"/>
                  <a:gd name="T32" fmla="*/ 325 w 6520"/>
                  <a:gd name="T33" fmla="*/ 5855 h 5855"/>
                  <a:gd name="T34" fmla="*/ 0 w 6520"/>
                  <a:gd name="T35" fmla="*/ 5530 h 5855"/>
                  <a:gd name="T36" fmla="*/ 2828 w 6520"/>
                  <a:gd name="T37" fmla="*/ 3036 h 5855"/>
                  <a:gd name="T38" fmla="*/ 2135 w 6520"/>
                  <a:gd name="T39" fmla="*/ 2343 h 5855"/>
                  <a:gd name="T40" fmla="*/ 1429 w 6520"/>
                  <a:gd name="T41" fmla="*/ 2343 h 5855"/>
                  <a:gd name="T42" fmla="*/ 1283 w 6520"/>
                  <a:gd name="T43" fmla="*/ 2696 h 5855"/>
                  <a:gd name="T44" fmla="*/ 1429 w 6520"/>
                  <a:gd name="T45" fmla="*/ 3048 h 5855"/>
                  <a:gd name="T46" fmla="*/ 2475 w 6520"/>
                  <a:gd name="T47" fmla="*/ 4094 h 5855"/>
                  <a:gd name="T48" fmla="*/ 3180 w 6520"/>
                  <a:gd name="T49" fmla="*/ 4094 h 5855"/>
                  <a:gd name="T50" fmla="*/ 6373 w 6520"/>
                  <a:gd name="T51" fmla="*/ 900 h 5855"/>
                  <a:gd name="T52" fmla="*/ 6520 w 6520"/>
                  <a:gd name="T53" fmla="*/ 548 h 5855"/>
                  <a:gd name="T54" fmla="*/ 6373 w 6520"/>
                  <a:gd name="T55" fmla="*/ 195 h 5855"/>
                  <a:gd name="T56" fmla="*/ 5668 w 6520"/>
                  <a:gd name="T57" fmla="*/ 195 h 5855"/>
                  <a:gd name="T58" fmla="*/ 2828 w 6520"/>
                  <a:gd name="T59" fmla="*/ 3036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520" h="5855">
                    <a:moveTo>
                      <a:pt x="0" y="5530"/>
                    </a:moveTo>
                    <a:lnTo>
                      <a:pt x="0" y="922"/>
                    </a:lnTo>
                    <a:cubicBezTo>
                      <a:pt x="0" y="742"/>
                      <a:pt x="145" y="596"/>
                      <a:pt x="325" y="596"/>
                    </a:cubicBezTo>
                    <a:lnTo>
                      <a:pt x="3727" y="596"/>
                    </a:lnTo>
                    <a:lnTo>
                      <a:pt x="4411" y="596"/>
                    </a:lnTo>
                    <a:lnTo>
                      <a:pt x="3761" y="1246"/>
                    </a:lnTo>
                    <a:lnTo>
                      <a:pt x="3727" y="1246"/>
                    </a:lnTo>
                    <a:lnTo>
                      <a:pt x="649" y="1246"/>
                    </a:lnTo>
                    <a:lnTo>
                      <a:pt x="649" y="5204"/>
                    </a:lnTo>
                    <a:lnTo>
                      <a:pt x="4608" y="5204"/>
                    </a:lnTo>
                    <a:lnTo>
                      <a:pt x="4608" y="4494"/>
                    </a:lnTo>
                    <a:lnTo>
                      <a:pt x="4608" y="3523"/>
                    </a:lnTo>
                    <a:lnTo>
                      <a:pt x="5257" y="2874"/>
                    </a:lnTo>
                    <a:lnTo>
                      <a:pt x="5257" y="4494"/>
                    </a:lnTo>
                    <a:lnTo>
                      <a:pt x="5257" y="5530"/>
                    </a:lnTo>
                    <a:cubicBezTo>
                      <a:pt x="5257" y="5708"/>
                      <a:pt x="5112" y="5855"/>
                      <a:pt x="4932" y="5855"/>
                    </a:cubicBezTo>
                    <a:lnTo>
                      <a:pt x="325" y="5855"/>
                    </a:lnTo>
                    <a:cubicBezTo>
                      <a:pt x="145" y="5855"/>
                      <a:pt x="0" y="5710"/>
                      <a:pt x="0" y="5530"/>
                    </a:cubicBezTo>
                    <a:close/>
                    <a:moveTo>
                      <a:pt x="2828" y="3036"/>
                    </a:moveTo>
                    <a:lnTo>
                      <a:pt x="2135" y="2343"/>
                    </a:lnTo>
                    <a:cubicBezTo>
                      <a:pt x="1940" y="2148"/>
                      <a:pt x="1624" y="2148"/>
                      <a:pt x="1429" y="2343"/>
                    </a:cubicBezTo>
                    <a:cubicBezTo>
                      <a:pt x="1335" y="2438"/>
                      <a:pt x="1283" y="2563"/>
                      <a:pt x="1283" y="2696"/>
                    </a:cubicBezTo>
                    <a:cubicBezTo>
                      <a:pt x="1283" y="2830"/>
                      <a:pt x="1335" y="2955"/>
                      <a:pt x="1429" y="3048"/>
                    </a:cubicBezTo>
                    <a:lnTo>
                      <a:pt x="2475" y="4094"/>
                    </a:lnTo>
                    <a:cubicBezTo>
                      <a:pt x="2669" y="4288"/>
                      <a:pt x="2985" y="4288"/>
                      <a:pt x="3180" y="4094"/>
                    </a:cubicBezTo>
                    <a:lnTo>
                      <a:pt x="6373" y="900"/>
                    </a:lnTo>
                    <a:cubicBezTo>
                      <a:pt x="6468" y="806"/>
                      <a:pt x="6520" y="680"/>
                      <a:pt x="6520" y="548"/>
                    </a:cubicBezTo>
                    <a:cubicBezTo>
                      <a:pt x="6520" y="415"/>
                      <a:pt x="6468" y="290"/>
                      <a:pt x="6373" y="195"/>
                    </a:cubicBezTo>
                    <a:cubicBezTo>
                      <a:pt x="6179" y="0"/>
                      <a:pt x="5863" y="0"/>
                      <a:pt x="5668" y="195"/>
                    </a:cubicBezTo>
                    <a:lnTo>
                      <a:pt x="2828" y="3036"/>
                    </a:lnTo>
                    <a:close/>
                  </a:path>
                </a:pathLst>
              </a:custGeom>
              <a:solidFill>
                <a:schemeClr val="tx2"/>
              </a:solidFill>
              <a:ln w="9525">
                <a:noFill/>
                <a:round/>
              </a:ln>
            </p:spPr>
            <p:txBody>
              <a:bodyPr wrap="square" lIns="91440" tIns="45720" rIns="91440" bIns="45720" anchor="ctr">
                <a:normAutofit lnSpcReduction="1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endParaRPr dirty="0"/>
              </a:p>
            </p:txBody>
          </p:sp>
        </p:grpSp>
        <p:grpSp>
          <p:nvGrpSpPr>
            <p:cNvPr id="8" name="组合 7" descr="c0542dab-bed2-4f03-8a75-9a0df7fb899f"/>
            <p:cNvGrpSpPr/>
            <p:nvPr/>
          </p:nvGrpSpPr>
          <p:grpSpPr>
            <a:xfrm>
              <a:off x="6217418" y="4267151"/>
              <a:ext cx="846666" cy="861854"/>
              <a:chOff x="6217418" y="1849722"/>
              <a:chExt cx="846666" cy="861854"/>
            </a:xfrm>
          </p:grpSpPr>
          <p:grpSp>
            <p:nvGrpSpPr>
              <p:cNvPr id="18" name="组合 17" descr="6415a6f7-5ce6-4590-80c7-d85aa60a94fc"/>
              <p:cNvGrpSpPr/>
              <p:nvPr/>
            </p:nvGrpSpPr>
            <p:grpSpPr>
              <a:xfrm flipH="1">
                <a:off x="6217418" y="1849722"/>
                <a:ext cx="846666" cy="861854"/>
                <a:chOff x="6217418" y="1849722"/>
                <a:chExt cx="846666" cy="861854"/>
              </a:xfrm>
            </p:grpSpPr>
            <p:sp>
              <p:nvSpPr>
                <p:cNvPr id="20" name="矩形: 对角圆角 19" descr="8f4506fe-4be2-43b8-a0b4-2ece48469f5f"/>
                <p:cNvSpPr/>
                <p:nvPr>
                  <p:custDataLst>
                    <p:tags r:id="rId14"/>
                  </p:custDataLst>
                </p:nvPr>
              </p:nvSpPr>
              <p:spPr>
                <a:xfrm rot="16200000">
                  <a:off x="6209824" y="1857316"/>
                  <a:ext cx="861854" cy="846666"/>
                </a:xfrm>
                <a:prstGeom prst="round2DiagRect">
                  <a:avLst>
                    <a:gd name="adj1" fmla="val 50000"/>
                    <a:gd name="adj2" fmla="val 0"/>
                  </a:avLst>
                </a:prstGeom>
                <a:noFill/>
                <a:ln w="28575">
                  <a:solidFill>
                    <a:schemeClr val="tx2">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p>
              </p:txBody>
            </p:sp>
            <p:sp>
              <p:nvSpPr>
                <p:cNvPr id="21" name="矩形: 对角圆角 20" descr="c5abffc7-18ea-4434-b36d-07edcc430efe"/>
                <p:cNvSpPr/>
                <p:nvPr>
                  <p:custDataLst>
                    <p:tags r:id="rId15"/>
                  </p:custDataLst>
                </p:nvPr>
              </p:nvSpPr>
              <p:spPr>
                <a:xfrm rot="16200000">
                  <a:off x="6287480" y="1925044"/>
                  <a:ext cx="722528" cy="709794"/>
                </a:xfrm>
                <a:prstGeom prst="round2DiagRect">
                  <a:avLst>
                    <a:gd name="adj1" fmla="val 50000"/>
                    <a:gd name="adj2" fmla="val 0"/>
                  </a:avLst>
                </a:prstGeom>
                <a:solidFill>
                  <a:schemeClr val="tx2">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anchor="ctr">
                  <a:normAutofit/>
                </a:bodyPr>
                <a:lstStyle/>
                <a:p>
                  <a:pPr algn="ctr"/>
                </a:p>
              </p:txBody>
            </p:sp>
          </p:grpSp>
          <p:sp>
            <p:nvSpPr>
              <p:cNvPr id="19" name="Icon4" descr="82073a31-7bb6-4611-b8e7-c69c4cbc27a0"/>
              <p:cNvSpPr/>
              <p:nvPr>
                <p:custDataLst>
                  <p:tags r:id="rId16"/>
                </p:custDataLst>
              </p:nvPr>
            </p:nvSpPr>
            <p:spPr bwMode="auto">
              <a:xfrm>
                <a:off x="6455959" y="2105335"/>
                <a:ext cx="404897" cy="362986"/>
              </a:xfrm>
              <a:custGeom>
                <a:avLst/>
                <a:gdLst>
                  <a:gd name="T0" fmla="*/ 0 w 6520"/>
                  <a:gd name="T1" fmla="*/ 5530 h 5855"/>
                  <a:gd name="T2" fmla="*/ 0 w 6520"/>
                  <a:gd name="T3" fmla="*/ 922 h 5855"/>
                  <a:gd name="T4" fmla="*/ 325 w 6520"/>
                  <a:gd name="T5" fmla="*/ 596 h 5855"/>
                  <a:gd name="T6" fmla="*/ 3727 w 6520"/>
                  <a:gd name="T7" fmla="*/ 596 h 5855"/>
                  <a:gd name="T8" fmla="*/ 4411 w 6520"/>
                  <a:gd name="T9" fmla="*/ 596 h 5855"/>
                  <a:gd name="T10" fmla="*/ 3761 w 6520"/>
                  <a:gd name="T11" fmla="*/ 1246 h 5855"/>
                  <a:gd name="T12" fmla="*/ 3727 w 6520"/>
                  <a:gd name="T13" fmla="*/ 1246 h 5855"/>
                  <a:gd name="T14" fmla="*/ 649 w 6520"/>
                  <a:gd name="T15" fmla="*/ 1246 h 5855"/>
                  <a:gd name="T16" fmla="*/ 649 w 6520"/>
                  <a:gd name="T17" fmla="*/ 5204 h 5855"/>
                  <a:gd name="T18" fmla="*/ 4608 w 6520"/>
                  <a:gd name="T19" fmla="*/ 5204 h 5855"/>
                  <a:gd name="T20" fmla="*/ 4608 w 6520"/>
                  <a:gd name="T21" fmla="*/ 4494 h 5855"/>
                  <a:gd name="T22" fmla="*/ 4608 w 6520"/>
                  <a:gd name="T23" fmla="*/ 3523 h 5855"/>
                  <a:gd name="T24" fmla="*/ 5257 w 6520"/>
                  <a:gd name="T25" fmla="*/ 2874 h 5855"/>
                  <a:gd name="T26" fmla="*/ 5257 w 6520"/>
                  <a:gd name="T27" fmla="*/ 4494 h 5855"/>
                  <a:gd name="T28" fmla="*/ 5257 w 6520"/>
                  <a:gd name="T29" fmla="*/ 5530 h 5855"/>
                  <a:gd name="T30" fmla="*/ 4932 w 6520"/>
                  <a:gd name="T31" fmla="*/ 5855 h 5855"/>
                  <a:gd name="T32" fmla="*/ 325 w 6520"/>
                  <a:gd name="T33" fmla="*/ 5855 h 5855"/>
                  <a:gd name="T34" fmla="*/ 0 w 6520"/>
                  <a:gd name="T35" fmla="*/ 5530 h 5855"/>
                  <a:gd name="T36" fmla="*/ 2828 w 6520"/>
                  <a:gd name="T37" fmla="*/ 3036 h 5855"/>
                  <a:gd name="T38" fmla="*/ 2135 w 6520"/>
                  <a:gd name="T39" fmla="*/ 2343 h 5855"/>
                  <a:gd name="T40" fmla="*/ 1429 w 6520"/>
                  <a:gd name="T41" fmla="*/ 2343 h 5855"/>
                  <a:gd name="T42" fmla="*/ 1283 w 6520"/>
                  <a:gd name="T43" fmla="*/ 2696 h 5855"/>
                  <a:gd name="T44" fmla="*/ 1429 w 6520"/>
                  <a:gd name="T45" fmla="*/ 3048 h 5855"/>
                  <a:gd name="T46" fmla="*/ 2475 w 6520"/>
                  <a:gd name="T47" fmla="*/ 4094 h 5855"/>
                  <a:gd name="T48" fmla="*/ 3180 w 6520"/>
                  <a:gd name="T49" fmla="*/ 4094 h 5855"/>
                  <a:gd name="T50" fmla="*/ 6373 w 6520"/>
                  <a:gd name="T51" fmla="*/ 900 h 5855"/>
                  <a:gd name="T52" fmla="*/ 6520 w 6520"/>
                  <a:gd name="T53" fmla="*/ 548 h 5855"/>
                  <a:gd name="T54" fmla="*/ 6373 w 6520"/>
                  <a:gd name="T55" fmla="*/ 195 h 5855"/>
                  <a:gd name="T56" fmla="*/ 5668 w 6520"/>
                  <a:gd name="T57" fmla="*/ 195 h 5855"/>
                  <a:gd name="T58" fmla="*/ 2828 w 6520"/>
                  <a:gd name="T59" fmla="*/ 3036 h 58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520" h="5855">
                    <a:moveTo>
                      <a:pt x="0" y="5530"/>
                    </a:moveTo>
                    <a:lnTo>
                      <a:pt x="0" y="922"/>
                    </a:lnTo>
                    <a:cubicBezTo>
                      <a:pt x="0" y="742"/>
                      <a:pt x="145" y="596"/>
                      <a:pt x="325" y="596"/>
                    </a:cubicBezTo>
                    <a:lnTo>
                      <a:pt x="3727" y="596"/>
                    </a:lnTo>
                    <a:lnTo>
                      <a:pt x="4411" y="596"/>
                    </a:lnTo>
                    <a:lnTo>
                      <a:pt x="3761" y="1246"/>
                    </a:lnTo>
                    <a:lnTo>
                      <a:pt x="3727" y="1246"/>
                    </a:lnTo>
                    <a:lnTo>
                      <a:pt x="649" y="1246"/>
                    </a:lnTo>
                    <a:lnTo>
                      <a:pt x="649" y="5204"/>
                    </a:lnTo>
                    <a:lnTo>
                      <a:pt x="4608" y="5204"/>
                    </a:lnTo>
                    <a:lnTo>
                      <a:pt x="4608" y="4494"/>
                    </a:lnTo>
                    <a:lnTo>
                      <a:pt x="4608" y="3523"/>
                    </a:lnTo>
                    <a:lnTo>
                      <a:pt x="5257" y="2874"/>
                    </a:lnTo>
                    <a:lnTo>
                      <a:pt x="5257" y="4494"/>
                    </a:lnTo>
                    <a:lnTo>
                      <a:pt x="5257" y="5530"/>
                    </a:lnTo>
                    <a:cubicBezTo>
                      <a:pt x="5257" y="5708"/>
                      <a:pt x="5112" y="5855"/>
                      <a:pt x="4932" y="5855"/>
                    </a:cubicBezTo>
                    <a:lnTo>
                      <a:pt x="325" y="5855"/>
                    </a:lnTo>
                    <a:cubicBezTo>
                      <a:pt x="145" y="5855"/>
                      <a:pt x="0" y="5710"/>
                      <a:pt x="0" y="5530"/>
                    </a:cubicBezTo>
                    <a:close/>
                    <a:moveTo>
                      <a:pt x="2828" y="3036"/>
                    </a:moveTo>
                    <a:lnTo>
                      <a:pt x="2135" y="2343"/>
                    </a:lnTo>
                    <a:cubicBezTo>
                      <a:pt x="1940" y="2148"/>
                      <a:pt x="1624" y="2148"/>
                      <a:pt x="1429" y="2343"/>
                    </a:cubicBezTo>
                    <a:cubicBezTo>
                      <a:pt x="1335" y="2438"/>
                      <a:pt x="1283" y="2563"/>
                      <a:pt x="1283" y="2696"/>
                    </a:cubicBezTo>
                    <a:cubicBezTo>
                      <a:pt x="1283" y="2830"/>
                      <a:pt x="1335" y="2955"/>
                      <a:pt x="1429" y="3048"/>
                    </a:cubicBezTo>
                    <a:lnTo>
                      <a:pt x="2475" y="4094"/>
                    </a:lnTo>
                    <a:cubicBezTo>
                      <a:pt x="2669" y="4288"/>
                      <a:pt x="2985" y="4288"/>
                      <a:pt x="3180" y="4094"/>
                    </a:cubicBezTo>
                    <a:lnTo>
                      <a:pt x="6373" y="900"/>
                    </a:lnTo>
                    <a:cubicBezTo>
                      <a:pt x="6468" y="806"/>
                      <a:pt x="6520" y="680"/>
                      <a:pt x="6520" y="548"/>
                    </a:cubicBezTo>
                    <a:cubicBezTo>
                      <a:pt x="6520" y="415"/>
                      <a:pt x="6468" y="290"/>
                      <a:pt x="6373" y="195"/>
                    </a:cubicBezTo>
                    <a:cubicBezTo>
                      <a:pt x="6179" y="0"/>
                      <a:pt x="5863" y="0"/>
                      <a:pt x="5668" y="195"/>
                    </a:cubicBezTo>
                    <a:lnTo>
                      <a:pt x="2828" y="3036"/>
                    </a:lnTo>
                    <a:close/>
                  </a:path>
                </a:pathLst>
              </a:custGeom>
              <a:solidFill>
                <a:schemeClr val="tx2"/>
              </a:solidFill>
              <a:ln w="9525">
                <a:noFill/>
                <a:round/>
              </a:ln>
            </p:spPr>
            <p:txBody>
              <a:bodyPr wrap="square" lIns="91440" tIns="45720" rIns="91440" bIns="45720" anchor="ctr">
                <a:normAutofit lnSpcReduction="1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endParaRPr dirty="0"/>
              </a:p>
            </p:txBody>
          </p:sp>
        </p:grpSp>
        <p:grpSp>
          <p:nvGrpSpPr>
            <p:cNvPr id="9" name="组合 8" descr="f8d273da-d470-4041-8fc5-772e39428c8b"/>
            <p:cNvGrpSpPr/>
            <p:nvPr/>
          </p:nvGrpSpPr>
          <p:grpSpPr>
            <a:xfrm>
              <a:off x="1341756" y="3532827"/>
              <a:ext cx="3689985" cy="1472565"/>
              <a:chOff x="1341756" y="1154397"/>
              <a:chExt cx="3689985" cy="1472565"/>
            </a:xfrm>
          </p:grpSpPr>
          <p:sp>
            <p:nvSpPr>
              <p:cNvPr id="16" name="Text2" descr="979a8e05-8be1-467f-928d-c4eb4caf7205"/>
              <p:cNvSpPr txBox="1"/>
              <p:nvPr>
                <p:custDataLst>
                  <p:tags r:id="rId17"/>
                </p:custDataLst>
              </p:nvPr>
            </p:nvSpPr>
            <p:spPr>
              <a:xfrm>
                <a:off x="1341756" y="1492217"/>
                <a:ext cx="3689985" cy="1134745"/>
              </a:xfrm>
              <a:prstGeom prst="rect">
                <a:avLst/>
              </a:prstGeom>
              <a:noFill/>
            </p:spPr>
            <p:txBody>
              <a:bodyPr wrap="square" lIns="91440" tIns="45720" rIns="91440" bIns="45720" anchor="t" anchorCtr="0"/>
              <a:lstStyle/>
              <a:p>
                <a:pPr algn="l">
                  <a:lnSpc>
                    <a:spcPct val="120000"/>
                  </a:lnSpc>
                </a:pPr>
                <a:r>
                  <a:rPr lang="en-US" altLang="zh-CN" sz="1200" dirty="0"/>
                  <a:t>    </a:t>
                </a:r>
                <a:r>
                  <a:rPr lang="zh-CN" altLang="en-US" sz="1200" dirty="0"/>
                  <a:t>申请老旧营运货车报废补贴资金的车辆所有人应当在政策实施期限内向其所在地设区的市级交通运输主管部门提出申请，填报《老旧营运货车报废更新资金申请表》（见附件</a:t>
                </a:r>
                <a:r>
                  <a:rPr lang="en-US" altLang="zh-CN" sz="1200" dirty="0"/>
                  <a:t>2</a:t>
                </a:r>
                <a:r>
                  <a:rPr lang="zh-CN" altLang="en-US" sz="1200" dirty="0"/>
                  <a:t>），并提交</a:t>
                </a:r>
                <a:r>
                  <a:rPr lang="zh-CN" altLang="en-US" sz="1200" dirty="0"/>
                  <a:t>相应证明材料复印件或扫描件。</a:t>
                </a:r>
                <a:endParaRPr lang="zh-CN" altLang="en-US" sz="1200" dirty="0"/>
              </a:p>
            </p:txBody>
          </p:sp>
          <p:sp>
            <p:nvSpPr>
              <p:cNvPr id="17" name="Bullet2" descr="df671c7c-a86f-4f61-a659-8058e4357016"/>
              <p:cNvSpPr/>
              <p:nvPr>
                <p:custDataLst>
                  <p:tags r:id="rId18"/>
                </p:custDataLst>
              </p:nvPr>
            </p:nvSpPr>
            <p:spPr>
              <a:xfrm>
                <a:off x="2076451" y="1154397"/>
                <a:ext cx="2955130" cy="323165"/>
              </a:xfrm>
              <a:prstGeom prst="rect">
                <a:avLst/>
              </a:prstGeom>
            </p:spPr>
            <p:txBody>
              <a:bodyPr wrap="square" lIns="91440" tIns="45720" rIns="91440" bIns="45720" anchor="b" anchorCtr="0">
                <a:normAutofit fontScale="92500" lnSpcReduction="20000"/>
              </a:bodyPr>
              <a:lstStyle/>
              <a:p>
                <a:pPr algn="r"/>
                <a:r>
                  <a:rPr lang="zh-CN" altLang="en-US" b="1" dirty="0"/>
                  <a:t>申请材料</a:t>
                </a:r>
                <a:endParaRPr lang="en-US" dirty="0"/>
              </a:p>
            </p:txBody>
          </p:sp>
        </p:grpSp>
        <p:grpSp>
          <p:nvGrpSpPr>
            <p:cNvPr id="10" name="组合 9" descr="e094a973-02a7-49e0-a5ba-bc485464d97c"/>
            <p:cNvGrpSpPr/>
            <p:nvPr/>
          </p:nvGrpSpPr>
          <p:grpSpPr>
            <a:xfrm>
              <a:off x="7175369" y="4267151"/>
              <a:ext cx="3688080" cy="1692910"/>
              <a:chOff x="2076451" y="1154397"/>
              <a:chExt cx="3688080" cy="1692910"/>
            </a:xfrm>
          </p:grpSpPr>
          <p:sp>
            <p:nvSpPr>
              <p:cNvPr id="14" name="Text3" descr="26d44805-78f5-4b8e-9b5e-7eea5cb5466d"/>
              <p:cNvSpPr txBox="1"/>
              <p:nvPr>
                <p:custDataLst>
                  <p:tags r:id="rId19"/>
                </p:custDataLst>
              </p:nvPr>
            </p:nvSpPr>
            <p:spPr>
              <a:xfrm>
                <a:off x="2076451" y="1492217"/>
                <a:ext cx="3688080" cy="1355090"/>
              </a:xfrm>
              <a:prstGeom prst="rect">
                <a:avLst/>
              </a:prstGeom>
              <a:noFill/>
            </p:spPr>
            <p:txBody>
              <a:bodyPr wrap="square" lIns="91440" tIns="45720" rIns="91440" bIns="45720" anchor="t" anchorCtr="0"/>
              <a:lstStyle/>
              <a:p>
                <a:pPr>
                  <a:lnSpc>
                    <a:spcPct val="120000"/>
                  </a:lnSpc>
                </a:pPr>
                <a:r>
                  <a:rPr lang="en-US" altLang="zh-CN" sz="1200" dirty="0"/>
                  <a:t>    </a:t>
                </a:r>
                <a:r>
                  <a:rPr lang="zh-CN" altLang="en-US" sz="1200" dirty="0"/>
                  <a:t>交通运输主管部门负责报废更新车辆《道路运输证》信息审核，同级商务部门负责报废车辆《报废机动车回收证明》信息审核（含跨地州、兵团），同级公安交管部门负责报废更新车辆《机动车注销证明》《机动车行驶证》信息审核。</a:t>
                </a:r>
                <a:endParaRPr lang="zh-CN" altLang="en-US" sz="1200" dirty="0"/>
              </a:p>
            </p:txBody>
          </p:sp>
          <p:sp>
            <p:nvSpPr>
              <p:cNvPr id="15" name="Bullet3" descr="f65112cb-8516-4261-8be8-12521e5fbb14"/>
              <p:cNvSpPr/>
              <p:nvPr>
                <p:custDataLst>
                  <p:tags r:id="rId20"/>
                </p:custDataLst>
              </p:nvPr>
            </p:nvSpPr>
            <p:spPr>
              <a:xfrm>
                <a:off x="2076451" y="1154397"/>
                <a:ext cx="2955130" cy="323165"/>
              </a:xfrm>
              <a:prstGeom prst="rect">
                <a:avLst/>
              </a:prstGeom>
            </p:spPr>
            <p:txBody>
              <a:bodyPr wrap="square" lIns="91440" tIns="45720" rIns="91440" bIns="45720" anchor="b" anchorCtr="0">
                <a:normAutofit fontScale="92500" lnSpcReduction="20000"/>
              </a:bodyPr>
              <a:lstStyle/>
              <a:p>
                <a:r>
                  <a:rPr lang="zh-CN" altLang="en-US" b="1" dirty="0"/>
                  <a:t>审核部门</a:t>
                </a:r>
                <a:endParaRPr lang="en-US" dirty="0"/>
              </a:p>
            </p:txBody>
          </p:sp>
        </p:grpSp>
        <p:grpSp>
          <p:nvGrpSpPr>
            <p:cNvPr id="11" name="组合 10" descr="7e7adebb-3280-4728-819f-33bc63321bc4"/>
            <p:cNvGrpSpPr/>
            <p:nvPr/>
          </p:nvGrpSpPr>
          <p:grpSpPr>
            <a:xfrm>
              <a:off x="7175369" y="2843304"/>
              <a:ext cx="2955130" cy="1199494"/>
              <a:chOff x="2076451" y="1154397"/>
              <a:chExt cx="2955130" cy="1199494"/>
            </a:xfrm>
          </p:grpSpPr>
          <p:sp>
            <p:nvSpPr>
              <p:cNvPr id="12" name="Text4" descr="e6b8f2fd-dfdf-4c26-a25b-1fdac9ee3da0"/>
              <p:cNvSpPr txBox="1"/>
              <p:nvPr>
                <p:custDataLst>
                  <p:tags r:id="rId21"/>
                </p:custDataLst>
              </p:nvPr>
            </p:nvSpPr>
            <p:spPr>
              <a:xfrm>
                <a:off x="2076451" y="1492037"/>
                <a:ext cx="2955130" cy="861854"/>
              </a:xfrm>
              <a:prstGeom prst="rect">
                <a:avLst/>
              </a:prstGeom>
              <a:noFill/>
            </p:spPr>
            <p:txBody>
              <a:bodyPr wrap="square" lIns="91440" tIns="45720" rIns="91440" bIns="45720" anchor="t" anchorCtr="0">
                <a:normAutofit/>
              </a:bodyPr>
              <a:lstStyle/>
              <a:p>
                <a:pPr>
                  <a:lnSpc>
                    <a:spcPct val="120000"/>
                  </a:lnSpc>
                </a:pPr>
                <a:r>
                  <a:rPr lang="en-US" altLang="zh-CN" sz="1200" dirty="0"/>
                  <a:t>    </a:t>
                </a:r>
                <a:r>
                  <a:rPr lang="zh-CN" altLang="en-US" sz="1200" dirty="0"/>
                  <a:t>地（州、市）有关部门</a:t>
                </a:r>
                <a:r>
                  <a:rPr lang="zh-CN" altLang="en-US" sz="1200" dirty="0"/>
                  <a:t>应在10个工作日内完成审核。</a:t>
                </a:r>
                <a:endParaRPr lang="en-US" dirty="0"/>
              </a:p>
            </p:txBody>
          </p:sp>
          <p:sp>
            <p:nvSpPr>
              <p:cNvPr id="13" name="Bullet4" descr="93fc2254-4d74-49d8-9e34-cbb66fb25bdc"/>
              <p:cNvSpPr/>
              <p:nvPr>
                <p:custDataLst>
                  <p:tags r:id="rId22"/>
                </p:custDataLst>
              </p:nvPr>
            </p:nvSpPr>
            <p:spPr>
              <a:xfrm>
                <a:off x="2076451" y="1154397"/>
                <a:ext cx="2955130" cy="323165"/>
              </a:xfrm>
              <a:prstGeom prst="rect">
                <a:avLst/>
              </a:prstGeom>
            </p:spPr>
            <p:txBody>
              <a:bodyPr wrap="square" lIns="91440" tIns="45720" rIns="91440" bIns="45720" anchor="b" anchorCtr="0">
                <a:normAutofit fontScale="92500" lnSpcReduction="20000"/>
              </a:bodyPr>
              <a:lstStyle/>
              <a:p>
                <a:r>
                  <a:rPr lang="zh-CN" altLang="en-US" b="1" dirty="0"/>
                  <a:t>审核流程</a:t>
                </a:r>
                <a:endParaRPr lang="en-US" dirty="0"/>
              </a:p>
            </p:txBody>
          </p:sp>
        </p:grpSp>
        <p:sp>
          <p:nvSpPr>
            <p:cNvPr id="35" name="Title" descr="6db90093-b736-4574-b724-76dce7ac0c5f"/>
            <p:cNvSpPr txBox="1"/>
            <p:nvPr/>
          </p:nvSpPr>
          <p:spPr>
            <a:xfrm>
              <a:off x="660400" y="1130300"/>
              <a:ext cx="10858500" cy="461665"/>
            </a:xfrm>
            <a:prstGeom prst="rect">
              <a:avLst/>
            </a:prstGeom>
            <a:noFill/>
          </p:spPr>
          <p:txBody>
            <a:bodyPr vert="horz" wrap="square" rtlCol="0" anchor="t" anchorCtr="1">
              <a:normAutofit/>
            </a:bodyPr>
            <a:lstStyle/>
            <a:p>
              <a:pPr algn="ctr"/>
              <a:r>
                <a:rPr lang="zh-CN" altLang="en-US" sz="2400" b="1" dirty="0"/>
                <a:t>了解补贴申报地点、材料及审核流程</a:t>
              </a:r>
              <a:endParaRPr lang="en-US" dirty="0"/>
            </a:p>
          </p:txBody>
        </p:sp>
      </p:gr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973effbb-2423-40aa-bd9b-dc92ea5947c1"/>
          <p:cNvSpPr>
            <a:spLocks noGrp="1"/>
          </p:cNvSpPr>
          <p:nvPr>
            <p:ph type="title" hasCustomPrompt="1"/>
          </p:nvPr>
        </p:nvSpPr>
        <p:spPr/>
        <p:txBody>
          <a:bodyPr/>
          <a:lstStyle/>
          <a:p>
            <a:r>
              <a:rPr lang="zh-CN" altLang="en-US" dirty="0"/>
              <a:t>补贴资金管理与发放</a:t>
            </a:r>
            <a:endParaRPr lang="en-US" dirty="0"/>
          </a:p>
        </p:txBody>
      </p:sp>
      <p:grpSp>
        <p:nvGrpSpPr>
          <p:cNvPr id="63" name="0204d53a-e6f5-4143-8497-d8c2e0cd4842.source.5.zh-Hans.pptx" descr="6143a4fa-e0e4-42e8-8854-9d79d6845e96"/>
          <p:cNvGrpSpPr/>
          <p:nvPr>
            <p:custDataLst>
              <p:tags r:id="rId1"/>
            </p:custDataLst>
          </p:nvPr>
        </p:nvGrpSpPr>
        <p:grpSpPr>
          <a:xfrm>
            <a:off x="660400" y="1130300"/>
            <a:ext cx="10863186" cy="5013325"/>
            <a:chOff x="660400" y="1130300"/>
            <a:chExt cx="10863186" cy="5013325"/>
          </a:xfrm>
        </p:grpSpPr>
        <p:cxnSp>
          <p:nvCxnSpPr>
            <p:cNvPr id="3" name="直接连接符 2" descr="ec08207a-934c-4b55-9138-5c37e258c97c"/>
            <p:cNvCxnSpPr/>
            <p:nvPr/>
          </p:nvCxnSpPr>
          <p:spPr>
            <a:xfrm>
              <a:off x="669924" y="2790984"/>
              <a:ext cx="10850564" cy="0"/>
            </a:xfrm>
            <a:prstGeom prst="line">
              <a:avLst/>
            </a:prstGeom>
            <a:ln w="3175"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grpSp>
          <p:nvGrpSpPr>
            <p:cNvPr id="56" name="组合 55" descr="c4b351ae-76e7-4179-9d76-95f4ac8e97ab"/>
            <p:cNvGrpSpPr/>
            <p:nvPr/>
          </p:nvGrpSpPr>
          <p:grpSpPr>
            <a:xfrm>
              <a:off x="669925" y="3167856"/>
              <a:ext cx="2160780" cy="2648744"/>
              <a:chOff x="669925" y="3167856"/>
              <a:chExt cx="2160780" cy="2648744"/>
            </a:xfrm>
          </p:grpSpPr>
          <p:sp>
            <p:nvSpPr>
              <p:cNvPr id="51" name="Bullet1" descr="9acac419-24b2-4224-9f77-8de78d401bfc"/>
              <p:cNvSpPr txBox="1"/>
              <p:nvPr>
                <p:custDataLst>
                  <p:tags r:id="rId2"/>
                </p:custDataLst>
              </p:nvPr>
            </p:nvSpPr>
            <p:spPr bwMode="auto">
              <a:xfrm>
                <a:off x="669925" y="3689815"/>
                <a:ext cx="2160780" cy="41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nchorCtr="1">
                <a:normAutofit/>
              </a:bodyPr>
              <a:lstStyle>
                <a:defPPr>
                  <a:defRPr lang="zh-CN"/>
                </a:defPPr>
                <a:lvl1pPr>
                  <a:lnSpc>
                    <a:spcPct val="100000"/>
                  </a:lnSpc>
                  <a:spcBef>
                    <a:spcPct val="0"/>
                  </a:spcBef>
                  <a:buFontTx/>
                  <a:buNone/>
                  <a:defRPr b="1">
                    <a:solidFill>
                      <a:schemeClr val="accent2"/>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dirty="0">
                    <a:solidFill>
                      <a:schemeClr val="tx1"/>
                    </a:solidFill>
                  </a:rPr>
                  <a:t>资金分配方案</a:t>
                </a:r>
                <a:endParaRPr lang="en-US" dirty="0"/>
              </a:p>
            </p:txBody>
          </p:sp>
          <p:sp>
            <p:nvSpPr>
              <p:cNvPr id="52" name="Number1" descr="b0764718-9747-450a-bd72-64528b702fb2"/>
              <p:cNvSpPr/>
              <p:nvPr>
                <p:custDataLst>
                  <p:tags r:id="rId3"/>
                </p:custDataLst>
              </p:nvPr>
            </p:nvSpPr>
            <p:spPr>
              <a:xfrm>
                <a:off x="669925" y="3167856"/>
                <a:ext cx="2160780" cy="364616"/>
              </a:xfrm>
              <a:prstGeom prst="rect">
                <a:avLst/>
              </a:prstGeom>
            </p:spPr>
            <p:txBody>
              <a:bodyPr wrap="none" anchor="ctr" anchorCtr="1">
                <a:normAutofit lnSpcReduction="10000"/>
              </a:bodyPr>
              <a:lstStyle/>
              <a:p>
                <a:pPr algn="ctr"/>
                <a:r>
                  <a:rPr lang="en-US" altLang="zh-CN" b="1" dirty="0">
                    <a:solidFill>
                      <a:schemeClr val="accent1"/>
                    </a:solidFill>
                  </a:rPr>
                  <a:t>30K</a:t>
                </a:r>
                <a:endParaRPr lang="en-US" altLang="zh-CN" b="1" dirty="0">
                  <a:solidFill>
                    <a:schemeClr val="accent1"/>
                  </a:solidFill>
                </a:endParaRPr>
              </a:p>
            </p:txBody>
          </p:sp>
          <p:sp>
            <p:nvSpPr>
              <p:cNvPr id="50" name="Text1" descr="3cdcb58e-5eeb-4288-9449-748a0fc14b8d"/>
              <p:cNvSpPr/>
              <p:nvPr/>
            </p:nvSpPr>
            <p:spPr bwMode="auto">
              <a:xfrm>
                <a:off x="669925" y="4389186"/>
                <a:ext cx="2160780" cy="1427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1">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20000"/>
                  </a:lnSpc>
                </a:pPr>
                <a:r>
                  <a:rPr lang="zh-CN" altLang="en-US" sz="1200" dirty="0"/>
                  <a:t>自治区交通运输主管部门提出方案，财政部门分批拨付资金。</a:t>
                </a:r>
                <a:endParaRPr lang="en-US" dirty="0"/>
              </a:p>
            </p:txBody>
          </p:sp>
        </p:grpSp>
        <p:grpSp>
          <p:nvGrpSpPr>
            <p:cNvPr id="57" name="组合 56" descr="aa12df95-a14d-4430-99ba-b22bab6f12f0"/>
            <p:cNvGrpSpPr/>
            <p:nvPr/>
          </p:nvGrpSpPr>
          <p:grpSpPr>
            <a:xfrm>
              <a:off x="2842768" y="3167856"/>
              <a:ext cx="2160780" cy="2648744"/>
              <a:chOff x="2842768" y="3167856"/>
              <a:chExt cx="2160780" cy="2648744"/>
            </a:xfrm>
          </p:grpSpPr>
          <p:sp>
            <p:nvSpPr>
              <p:cNvPr id="44" name="Bullet2" descr="80c77dfb-dac4-4d58-a14c-384e8e29e81b"/>
              <p:cNvSpPr txBox="1"/>
              <p:nvPr>
                <p:custDataLst>
                  <p:tags r:id="rId4"/>
                </p:custDataLst>
              </p:nvPr>
            </p:nvSpPr>
            <p:spPr bwMode="auto">
              <a:xfrm>
                <a:off x="2842768" y="3689815"/>
                <a:ext cx="2160780" cy="41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nchorCtr="1">
                <a:normAutofit/>
              </a:bodyPr>
              <a:lstStyle>
                <a:defPPr>
                  <a:defRPr lang="zh-CN"/>
                </a:defPPr>
                <a:lvl1pPr>
                  <a:lnSpc>
                    <a:spcPct val="100000"/>
                  </a:lnSpc>
                  <a:spcBef>
                    <a:spcPct val="0"/>
                  </a:spcBef>
                  <a:buFontTx/>
                  <a:buNone/>
                  <a:defRPr b="1">
                    <a:solidFill>
                      <a:schemeClr val="accent2"/>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dirty="0">
                    <a:solidFill>
                      <a:schemeClr val="tx1"/>
                    </a:solidFill>
                  </a:rPr>
                  <a:t>资金申请</a:t>
                </a:r>
                <a:endParaRPr lang="en-US" dirty="0"/>
              </a:p>
            </p:txBody>
          </p:sp>
          <p:sp>
            <p:nvSpPr>
              <p:cNvPr id="45" name="Number2" descr="5f1b2ed4-9942-4653-92e9-ed2618929acd"/>
              <p:cNvSpPr/>
              <p:nvPr>
                <p:custDataLst>
                  <p:tags r:id="rId5"/>
                </p:custDataLst>
              </p:nvPr>
            </p:nvSpPr>
            <p:spPr>
              <a:xfrm>
                <a:off x="2842768" y="3167856"/>
                <a:ext cx="2160780" cy="364616"/>
              </a:xfrm>
              <a:prstGeom prst="rect">
                <a:avLst/>
              </a:prstGeom>
            </p:spPr>
            <p:txBody>
              <a:bodyPr wrap="none" anchor="ctr" anchorCtr="1">
                <a:normAutofit lnSpcReduction="10000"/>
              </a:bodyPr>
              <a:lstStyle/>
              <a:p>
                <a:pPr algn="ctr"/>
                <a:r>
                  <a:rPr lang="en-US" altLang="zh-CN" b="1" dirty="0">
                    <a:solidFill>
                      <a:schemeClr val="accent1"/>
                    </a:solidFill>
                  </a:rPr>
                  <a:t>40K</a:t>
                </a:r>
                <a:endParaRPr lang="en-US" altLang="zh-CN" b="1" dirty="0">
                  <a:solidFill>
                    <a:schemeClr val="accent1"/>
                  </a:solidFill>
                </a:endParaRPr>
              </a:p>
            </p:txBody>
          </p:sp>
          <p:sp>
            <p:nvSpPr>
              <p:cNvPr id="43" name="Text2" descr="60487f39-b199-450d-b8c9-83cb2d17d9d9"/>
              <p:cNvSpPr/>
              <p:nvPr/>
            </p:nvSpPr>
            <p:spPr bwMode="auto">
              <a:xfrm>
                <a:off x="2842768" y="4389186"/>
                <a:ext cx="2160780" cy="1427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1"/>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20000"/>
                  </a:lnSpc>
                </a:pPr>
                <a:r>
                  <a:rPr lang="zh-CN" altLang="en-US" sz="1200" dirty="0"/>
                  <a:t>各地（州、市）交通运输主管部门每月</a:t>
                </a:r>
                <a:r>
                  <a:rPr lang="en-US" altLang="zh-CN" sz="1200" dirty="0"/>
                  <a:t>5</a:t>
                </a:r>
                <a:r>
                  <a:rPr lang="zh-CN" altLang="en-US" sz="1200" dirty="0"/>
                  <a:t>日前审核汇总上月符合条件的申请信息，提出补贴资金方案，向同级财政部门提出资金拨付申请</a:t>
                </a:r>
                <a:endParaRPr lang="zh-CN" altLang="en-US" sz="1200" dirty="0"/>
              </a:p>
            </p:txBody>
          </p:sp>
        </p:grpSp>
        <p:grpSp>
          <p:nvGrpSpPr>
            <p:cNvPr id="58" name="组合 57" descr="51e5bc18-2dc0-4921-b1d7-76b82c6f0d87"/>
            <p:cNvGrpSpPr/>
            <p:nvPr/>
          </p:nvGrpSpPr>
          <p:grpSpPr>
            <a:xfrm>
              <a:off x="5015610" y="3167856"/>
              <a:ext cx="2160780" cy="2648744"/>
              <a:chOff x="5015610" y="3167856"/>
              <a:chExt cx="2160780" cy="2648744"/>
            </a:xfrm>
          </p:grpSpPr>
          <p:sp>
            <p:nvSpPr>
              <p:cNvPr id="23" name="Bullet3" descr="b6000d4c-dc4a-4c39-834b-759881fdde5f"/>
              <p:cNvSpPr txBox="1"/>
              <p:nvPr>
                <p:custDataLst>
                  <p:tags r:id="rId6"/>
                </p:custDataLst>
              </p:nvPr>
            </p:nvSpPr>
            <p:spPr bwMode="auto">
              <a:xfrm>
                <a:off x="5015610" y="3689815"/>
                <a:ext cx="2160780" cy="41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nchorCtr="1">
                <a:normAutofit/>
              </a:bodyPr>
              <a:lstStyle>
                <a:defPPr>
                  <a:defRPr lang="zh-CN"/>
                </a:defPPr>
                <a:lvl1pPr>
                  <a:lnSpc>
                    <a:spcPct val="100000"/>
                  </a:lnSpc>
                  <a:spcBef>
                    <a:spcPct val="0"/>
                  </a:spcBef>
                  <a:buFontTx/>
                  <a:buNone/>
                  <a:defRPr b="1">
                    <a:solidFill>
                      <a:schemeClr val="accent2"/>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dirty="0">
                    <a:solidFill>
                      <a:schemeClr val="tx1"/>
                    </a:solidFill>
                  </a:rPr>
                  <a:t>资金发放</a:t>
                </a:r>
                <a:endParaRPr lang="en-US" dirty="0"/>
              </a:p>
            </p:txBody>
          </p:sp>
          <p:sp>
            <p:nvSpPr>
              <p:cNvPr id="24" name="Number3" descr="34ab223c-6a10-4241-87cd-f840c3a44b7f"/>
              <p:cNvSpPr/>
              <p:nvPr>
                <p:custDataLst>
                  <p:tags r:id="rId7"/>
                </p:custDataLst>
              </p:nvPr>
            </p:nvSpPr>
            <p:spPr>
              <a:xfrm>
                <a:off x="5015610" y="3167856"/>
                <a:ext cx="2160780" cy="364616"/>
              </a:xfrm>
              <a:prstGeom prst="rect">
                <a:avLst/>
              </a:prstGeom>
            </p:spPr>
            <p:txBody>
              <a:bodyPr wrap="none" anchor="ctr" anchorCtr="1">
                <a:normAutofit lnSpcReduction="10000"/>
              </a:bodyPr>
              <a:lstStyle/>
              <a:p>
                <a:pPr algn="ctr"/>
                <a:r>
                  <a:rPr lang="en-US" altLang="zh-CN" b="1" dirty="0">
                    <a:solidFill>
                      <a:schemeClr val="accent1"/>
                    </a:solidFill>
                  </a:rPr>
                  <a:t>60K</a:t>
                </a:r>
                <a:endParaRPr lang="en-US" altLang="zh-CN" b="1" dirty="0">
                  <a:solidFill>
                    <a:schemeClr val="accent1"/>
                  </a:solidFill>
                </a:endParaRPr>
              </a:p>
            </p:txBody>
          </p:sp>
          <p:sp>
            <p:nvSpPr>
              <p:cNvPr id="22" name="Text3" descr="130f491b-2d38-4f2a-adfa-36facc3d0620"/>
              <p:cNvSpPr/>
              <p:nvPr/>
            </p:nvSpPr>
            <p:spPr bwMode="auto">
              <a:xfrm>
                <a:off x="5015610" y="4389186"/>
                <a:ext cx="2160780" cy="1427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1">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20000"/>
                  </a:lnSpc>
                </a:pPr>
                <a:r>
                  <a:rPr lang="zh-CN" altLang="en-US" sz="1200" dirty="0"/>
                  <a:t>财政部门按国库集中支付规定发放补贴资金。</a:t>
                </a:r>
                <a:endParaRPr lang="en-US" dirty="0"/>
              </a:p>
            </p:txBody>
          </p:sp>
        </p:grpSp>
        <p:grpSp>
          <p:nvGrpSpPr>
            <p:cNvPr id="59" name="组合 58" descr="ec339b2b-bb6b-4838-8bcb-ddf4c9226482"/>
            <p:cNvGrpSpPr/>
            <p:nvPr/>
          </p:nvGrpSpPr>
          <p:grpSpPr>
            <a:xfrm>
              <a:off x="7189208" y="3167856"/>
              <a:ext cx="2160780" cy="2648744"/>
              <a:chOff x="7189208" y="3167856"/>
              <a:chExt cx="2160780" cy="2648744"/>
            </a:xfrm>
          </p:grpSpPr>
          <p:sp>
            <p:nvSpPr>
              <p:cNvPr id="30" name="Bullet4" descr="7e02cae9-44e8-420a-9318-5d6cdce95f7e"/>
              <p:cNvSpPr txBox="1"/>
              <p:nvPr>
                <p:custDataLst>
                  <p:tags r:id="rId8"/>
                </p:custDataLst>
              </p:nvPr>
            </p:nvSpPr>
            <p:spPr bwMode="auto">
              <a:xfrm>
                <a:off x="7189208" y="3689815"/>
                <a:ext cx="2160780" cy="41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nchorCtr="1">
                <a:normAutofit/>
              </a:bodyPr>
              <a:lstStyle>
                <a:defPPr>
                  <a:defRPr lang="zh-CN"/>
                </a:defPPr>
                <a:lvl1pPr>
                  <a:lnSpc>
                    <a:spcPct val="100000"/>
                  </a:lnSpc>
                  <a:spcBef>
                    <a:spcPct val="0"/>
                  </a:spcBef>
                  <a:buFontTx/>
                  <a:buNone/>
                  <a:defRPr b="1">
                    <a:solidFill>
                      <a:schemeClr val="accent2"/>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dirty="0">
                    <a:solidFill>
                      <a:schemeClr val="tx1"/>
                    </a:solidFill>
                  </a:rPr>
                  <a:t>地方资金投入</a:t>
                </a:r>
                <a:endParaRPr lang="en-US" dirty="0"/>
              </a:p>
            </p:txBody>
          </p:sp>
          <p:sp>
            <p:nvSpPr>
              <p:cNvPr id="31" name="Number4" descr="a3e669b6-1c6a-4bcf-8d80-85515a2f1378"/>
              <p:cNvSpPr/>
              <p:nvPr>
                <p:custDataLst>
                  <p:tags r:id="rId9"/>
                </p:custDataLst>
              </p:nvPr>
            </p:nvSpPr>
            <p:spPr>
              <a:xfrm>
                <a:off x="7189208" y="3167856"/>
                <a:ext cx="2160780" cy="364616"/>
              </a:xfrm>
              <a:prstGeom prst="rect">
                <a:avLst/>
              </a:prstGeom>
            </p:spPr>
            <p:txBody>
              <a:bodyPr wrap="none" anchor="ctr" anchorCtr="1">
                <a:normAutofit lnSpcReduction="10000"/>
              </a:bodyPr>
              <a:lstStyle/>
              <a:p>
                <a:pPr algn="ctr"/>
                <a:r>
                  <a:rPr lang="en-US" altLang="zh-CN" b="1" dirty="0">
                    <a:solidFill>
                      <a:schemeClr val="accent1"/>
                    </a:solidFill>
                  </a:rPr>
                  <a:t>70K</a:t>
                </a:r>
                <a:endParaRPr lang="en-US" altLang="zh-CN" b="1" dirty="0">
                  <a:solidFill>
                    <a:schemeClr val="accent1"/>
                  </a:solidFill>
                </a:endParaRPr>
              </a:p>
            </p:txBody>
          </p:sp>
          <p:sp>
            <p:nvSpPr>
              <p:cNvPr id="29" name="Text4" descr="26d2b0d8-1bb4-4379-8377-91138d52d702"/>
              <p:cNvSpPr/>
              <p:nvPr/>
            </p:nvSpPr>
            <p:spPr bwMode="auto">
              <a:xfrm>
                <a:off x="7189208" y="4389186"/>
                <a:ext cx="2160780" cy="1427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1">
                <a:normAutofit fontScale="60000"/>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20000"/>
                  </a:lnSpc>
                </a:pPr>
                <a:r>
                  <a:rPr lang="zh-CN" altLang="en-US" dirty="0"/>
                  <a:t>在自治区下达的老旧营运货车报废更新补贴资金基础上，加大地方资金投入力度。若中央和自治区下达的补贴资金额度使用完毕，超出部分由各地（州、市）通过地方资金予以支持。</a:t>
                </a:r>
                <a:endParaRPr lang="zh-CN" altLang="en-US" dirty="0"/>
              </a:p>
            </p:txBody>
          </p:sp>
        </p:grpSp>
        <p:grpSp>
          <p:nvGrpSpPr>
            <p:cNvPr id="60" name="组合 59" descr="b91139fa-291b-46bf-8fc8-110c9cc5c81a"/>
            <p:cNvGrpSpPr/>
            <p:nvPr/>
          </p:nvGrpSpPr>
          <p:grpSpPr>
            <a:xfrm>
              <a:off x="9362806" y="3167856"/>
              <a:ext cx="2160780" cy="2648744"/>
              <a:chOff x="9362806" y="3167856"/>
              <a:chExt cx="2160780" cy="2648744"/>
            </a:xfrm>
          </p:grpSpPr>
          <p:sp>
            <p:nvSpPr>
              <p:cNvPr id="37" name="Bullet5" descr="f32b9e5e-71d5-4c3f-91d5-24ce994bb798"/>
              <p:cNvSpPr txBox="1"/>
              <p:nvPr>
                <p:custDataLst>
                  <p:tags r:id="rId10"/>
                </p:custDataLst>
              </p:nvPr>
            </p:nvSpPr>
            <p:spPr bwMode="auto">
              <a:xfrm>
                <a:off x="9362806" y="3689815"/>
                <a:ext cx="2160780" cy="419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ctr" anchorCtr="1">
                <a:normAutofit/>
              </a:bodyPr>
              <a:lstStyle>
                <a:defPPr>
                  <a:defRPr lang="zh-CN"/>
                </a:defPPr>
                <a:lvl1pPr>
                  <a:lnSpc>
                    <a:spcPct val="100000"/>
                  </a:lnSpc>
                  <a:spcBef>
                    <a:spcPct val="0"/>
                  </a:spcBef>
                  <a:buFontTx/>
                  <a:buNone/>
                  <a:defRPr b="1">
                    <a:solidFill>
                      <a:schemeClr val="accent2"/>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r>
                  <a:rPr lang="zh-CN" altLang="en-US" dirty="0">
                    <a:solidFill>
                      <a:schemeClr val="tx1"/>
                    </a:solidFill>
                  </a:rPr>
                  <a:t>资金收回</a:t>
                </a:r>
                <a:endParaRPr lang="en-US" dirty="0"/>
              </a:p>
            </p:txBody>
          </p:sp>
          <p:sp>
            <p:nvSpPr>
              <p:cNvPr id="38" name="Number5" descr="c85905c5-5e41-48e6-a2fb-6a328c5adc89"/>
              <p:cNvSpPr/>
              <p:nvPr>
                <p:custDataLst>
                  <p:tags r:id="rId11"/>
                </p:custDataLst>
              </p:nvPr>
            </p:nvSpPr>
            <p:spPr>
              <a:xfrm>
                <a:off x="9362806" y="3167856"/>
                <a:ext cx="2160780" cy="364616"/>
              </a:xfrm>
              <a:prstGeom prst="rect">
                <a:avLst/>
              </a:prstGeom>
            </p:spPr>
            <p:txBody>
              <a:bodyPr wrap="none" anchor="ctr" anchorCtr="1">
                <a:normAutofit lnSpcReduction="10000"/>
              </a:bodyPr>
              <a:lstStyle/>
              <a:p>
                <a:pPr algn="ctr"/>
                <a:r>
                  <a:rPr lang="en-US" altLang="zh-CN" b="1" dirty="0">
                    <a:solidFill>
                      <a:schemeClr val="accent1"/>
                    </a:solidFill>
                  </a:rPr>
                  <a:t>90K</a:t>
                </a:r>
                <a:endParaRPr lang="en-US" altLang="zh-CN" b="1" dirty="0">
                  <a:solidFill>
                    <a:schemeClr val="accent1"/>
                  </a:solidFill>
                </a:endParaRPr>
              </a:p>
            </p:txBody>
          </p:sp>
          <p:sp>
            <p:nvSpPr>
              <p:cNvPr id="36" name="Text5" descr="b57334aa-e04c-4a6a-aa20-11879638d132"/>
              <p:cNvSpPr/>
              <p:nvPr/>
            </p:nvSpPr>
            <p:spPr bwMode="auto">
              <a:xfrm>
                <a:off x="9362806" y="4389186"/>
                <a:ext cx="2160780" cy="1427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1">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ctr">
                  <a:lnSpc>
                    <a:spcPct val="120000"/>
                  </a:lnSpc>
                </a:pPr>
                <a:r>
                  <a:rPr lang="zh-CN" altLang="en-US" sz="1200" dirty="0"/>
                  <a:t>截至</a:t>
                </a:r>
                <a:r>
                  <a:rPr lang="en-US" altLang="zh-CN" sz="1200" dirty="0"/>
                  <a:t>2025</a:t>
                </a:r>
                <a:r>
                  <a:rPr lang="zh-CN" altLang="en-US" sz="1200" dirty="0"/>
                  <a:t>年</a:t>
                </a:r>
                <a:r>
                  <a:rPr lang="en-US" altLang="zh-CN" sz="1200" dirty="0"/>
                  <a:t>12</a:t>
                </a:r>
                <a:r>
                  <a:rPr lang="zh-CN" altLang="en-US" sz="1200" dirty="0"/>
                  <a:t>月</a:t>
                </a:r>
                <a:r>
                  <a:rPr lang="en-US" altLang="zh-CN" sz="1200" dirty="0"/>
                  <a:t>31</a:t>
                </a:r>
                <a:r>
                  <a:rPr lang="zh-CN" altLang="en-US" sz="1200" dirty="0"/>
                  <a:t>日，消费品以旧换新资金中未使用完的中央补助资金，将按规定予以收回。</a:t>
                </a:r>
                <a:endParaRPr lang="zh-CN" altLang="en-US" sz="1200" dirty="0"/>
              </a:p>
            </p:txBody>
          </p:sp>
        </p:grpSp>
        <p:cxnSp>
          <p:nvCxnSpPr>
            <p:cNvPr id="4" name="直接连接符 3" descr="f17862f8-e60f-44a8-9474-bc5e32962d9d"/>
            <p:cNvCxnSpPr/>
            <p:nvPr/>
          </p:nvCxnSpPr>
          <p:spPr>
            <a:xfrm>
              <a:off x="2836737" y="2790984"/>
              <a:ext cx="0" cy="3352641"/>
            </a:xfrm>
            <a:prstGeom prst="line">
              <a:avLst/>
            </a:prstGeom>
            <a:ln w="3175"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5" name="直接连接符 4" descr="cb6345e0-2062-4820-9f95-12cbc84dcd11"/>
            <p:cNvCxnSpPr/>
            <p:nvPr/>
          </p:nvCxnSpPr>
          <p:spPr>
            <a:xfrm>
              <a:off x="5009579" y="2790984"/>
              <a:ext cx="0" cy="3352641"/>
            </a:xfrm>
            <a:prstGeom prst="line">
              <a:avLst/>
            </a:prstGeom>
            <a:ln w="3175"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6" name="直接连接符 5" descr="015fa0f5-380e-47a1-827a-2156ece00678"/>
            <p:cNvCxnSpPr/>
            <p:nvPr/>
          </p:nvCxnSpPr>
          <p:spPr>
            <a:xfrm>
              <a:off x="9356397" y="2790984"/>
              <a:ext cx="0" cy="3352641"/>
            </a:xfrm>
            <a:prstGeom prst="line">
              <a:avLst/>
            </a:prstGeom>
            <a:ln w="3175"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17" name="直接连接符 16" descr="56edbc48-d6df-4f5b-8267-0e4b63d04018"/>
            <p:cNvCxnSpPr/>
            <p:nvPr/>
          </p:nvCxnSpPr>
          <p:spPr>
            <a:xfrm>
              <a:off x="7182799" y="2790984"/>
              <a:ext cx="0" cy="3352641"/>
            </a:xfrm>
            <a:prstGeom prst="line">
              <a:avLst/>
            </a:prstGeom>
            <a:ln w="3175"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55" name="Title" descr="9234271d-9346-47e5-a022-030bd77a0ab3"/>
            <p:cNvSpPr txBox="1"/>
            <p:nvPr/>
          </p:nvSpPr>
          <p:spPr>
            <a:xfrm>
              <a:off x="660400" y="1130300"/>
              <a:ext cx="10858500" cy="504714"/>
            </a:xfrm>
            <a:prstGeom prst="rect">
              <a:avLst/>
            </a:prstGeom>
            <a:noFill/>
          </p:spPr>
          <p:txBody>
            <a:bodyPr wrap="square" rtlCol="0" anchor="b" anchorCtr="0">
              <a:normAutofit/>
            </a:bodyPr>
            <a:lstStyle/>
            <a:p>
              <a:pPr algn="ctr"/>
              <a:r>
                <a:rPr kumimoji="0" lang="zh-CN" altLang="en-US" sz="2400" b="1" i="0" u="none" strike="noStrike" kern="1200" cap="none" spc="0" normalizeH="0" baseline="0" noProof="0" dirty="0">
                  <a:ln>
                    <a:noFill/>
                  </a:ln>
                  <a:effectLst/>
                  <a:uLnTx/>
                  <a:uFillTx/>
                </a:rPr>
                <a:t>熟悉资金分配、申请及发放相关规定</a:t>
              </a:r>
              <a:endParaRPr lang="en-US" dirty="0"/>
            </a:p>
          </p:txBody>
        </p:sp>
      </p:gr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973effbb-2423-40aa-bd9b-dc92ea5947c1"/>
          <p:cNvSpPr>
            <a:spLocks noGrp="1"/>
          </p:cNvSpPr>
          <p:nvPr>
            <p:ph type="title" hasCustomPrompt="1"/>
          </p:nvPr>
        </p:nvSpPr>
        <p:spPr/>
        <p:txBody>
          <a:bodyPr/>
          <a:lstStyle/>
          <a:p>
            <a:r>
              <a:rPr lang="zh-CN" altLang="en-US" dirty="0"/>
              <a:t>监督管理</a:t>
            </a:r>
            <a:endParaRPr lang="en-US" dirty="0"/>
          </a:p>
        </p:txBody>
      </p:sp>
      <p:grpSp>
        <p:nvGrpSpPr>
          <p:cNvPr id="10" name="4c4944b0-3525-4b82-92ef-d1090a1a040c.source.5.zh-Hans.pptx" descr="9b166e29-ac8b-41c3-9c2b-9d1cda9e6b9a"/>
          <p:cNvGrpSpPr/>
          <p:nvPr>
            <p:custDataLst>
              <p:tags r:id="rId1"/>
            </p:custDataLst>
          </p:nvPr>
        </p:nvGrpSpPr>
        <p:grpSpPr>
          <a:xfrm>
            <a:off x="660399" y="1130300"/>
            <a:ext cx="10858502" cy="5003800"/>
            <a:chOff x="660399" y="1130300"/>
            <a:chExt cx="10858502" cy="5003800"/>
          </a:xfrm>
        </p:grpSpPr>
        <p:sp>
          <p:nvSpPr>
            <p:cNvPr id="568" name="Title" descr="66690590-5124-445c-b5f0-d24a0f73a72b"/>
            <p:cNvSpPr txBox="1"/>
            <p:nvPr/>
          </p:nvSpPr>
          <p:spPr>
            <a:xfrm>
              <a:off x="660399" y="1130300"/>
              <a:ext cx="10858500" cy="656554"/>
            </a:xfrm>
            <a:prstGeom prst="rect">
              <a:avLst/>
            </a:prstGeom>
            <a:noFill/>
          </p:spPr>
          <p:txBody>
            <a:bodyPr vert="horz" wrap="square" rtlCol="0" anchor="t">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2400" b="1" dirty="0">
                  <a:cs typeface="+mn-ea"/>
                  <a:sym typeface="+mn-lt"/>
                </a:rPr>
                <a:t>强调资金管理、监督及违规处理措施</a:t>
              </a:r>
              <a:endParaRPr lang="en-US" dirty="0"/>
            </a:p>
          </p:txBody>
        </p:sp>
        <p:grpSp>
          <p:nvGrpSpPr>
            <p:cNvPr id="3" name="组合 2" descr="445d88b6-6e8b-425e-a35c-68dbe6da9551"/>
            <p:cNvGrpSpPr/>
            <p:nvPr/>
          </p:nvGrpSpPr>
          <p:grpSpPr>
            <a:xfrm>
              <a:off x="660400" y="1862625"/>
              <a:ext cx="7660088" cy="3960615"/>
              <a:chOff x="660400" y="1862625"/>
              <a:chExt cx="7660088" cy="3960615"/>
            </a:xfrm>
          </p:grpSpPr>
          <p:sp>
            <p:nvSpPr>
              <p:cNvPr id="18" name="PictureMisc" descr="e4239d99-15f7-4b02-b70a-1aa3c04cd9f9"/>
              <p:cNvSpPr/>
              <p:nvPr>
                <p:custDataLst>
                  <p:tags r:id="rId2"/>
                </p:custDataLst>
              </p:nvPr>
            </p:nvSpPr>
            <p:spPr>
              <a:xfrm>
                <a:off x="3871512" y="1987917"/>
                <a:ext cx="4448976" cy="3835323"/>
              </a:xfrm>
              <a:prstGeom prst="triangle">
                <a:avLst/>
              </a:prstGeom>
              <a:blipFill>
                <a:blip r:embed="rId3"/>
                <a:stretch>
                  <a:fillRect l="-16428" t="172" r="-16830" b="-172"/>
                </a:stretch>
              </a:blipFill>
              <a:ln w="38100">
                <a:noFill/>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endParaRPr lang="zh-CN" altLang="en-US" sz="2000" b="1" dirty="0">
                  <a:solidFill>
                    <a:schemeClr val="bg1"/>
                  </a:solidFill>
                  <a:cs typeface="+mn-ea"/>
                  <a:sym typeface="+mn-lt"/>
                </a:endParaRPr>
              </a:p>
            </p:txBody>
          </p:sp>
          <p:sp>
            <p:nvSpPr>
              <p:cNvPr id="562" name="Text1" descr="2a5c4f56-6474-4548-b704-8b22d0be9f80"/>
              <p:cNvSpPr txBox="1"/>
              <p:nvPr>
                <p:custDataLst>
                  <p:tags r:id="rId4"/>
                </p:custDataLst>
              </p:nvPr>
            </p:nvSpPr>
            <p:spPr>
              <a:xfrm flipH="1">
                <a:off x="660400" y="2562285"/>
                <a:ext cx="4247468" cy="526309"/>
              </a:xfrm>
              <a:prstGeom prst="rect">
                <a:avLst/>
              </a:prstGeom>
              <a:noFill/>
            </p:spPr>
            <p:txBody>
              <a:bodyPr wrap="square">
                <a:normAutofit/>
              </a:bodyPr>
              <a:lstStyle/>
              <a:p>
                <a:pPr>
                  <a:lnSpc>
                    <a:spcPct val="120000"/>
                  </a:lnSpc>
                </a:pPr>
                <a:r>
                  <a:rPr lang="zh-CN" altLang="en-US" sz="1200" dirty="0">
                    <a:cs typeface="+mn-ea"/>
                    <a:sym typeface="+mn-lt"/>
                  </a:rPr>
                  <a:t>补贴资金专款专用，不得用于平衡预算等。</a:t>
                </a:r>
                <a:endParaRPr lang="en-US" dirty="0"/>
              </a:p>
            </p:txBody>
          </p:sp>
          <p:sp>
            <p:nvSpPr>
              <p:cNvPr id="563" name="Bullet1" descr="e2140ff0-5f7d-4924-8e5c-0e82e78a9093"/>
              <p:cNvSpPr txBox="1"/>
              <p:nvPr>
                <p:custDataLst>
                  <p:tags r:id="rId5"/>
                </p:custDataLst>
              </p:nvPr>
            </p:nvSpPr>
            <p:spPr>
              <a:xfrm flipH="1">
                <a:off x="660400" y="1862625"/>
                <a:ext cx="4247468" cy="699659"/>
              </a:xfrm>
              <a:prstGeom prst="rect">
                <a:avLst/>
              </a:prstGeom>
              <a:noFill/>
            </p:spPr>
            <p:txBody>
              <a:bodyPr wrap="square" rtlCol="0" anchor="b">
                <a:normAutofit/>
              </a:bodyPr>
              <a:lstStyle/>
              <a:p>
                <a:r>
                  <a:rPr kumimoji="0" lang="zh-CN" altLang="en-US" b="1" i="0" u="none" strike="noStrike" kern="1200" cap="none" spc="0" normalizeH="0" baseline="0" noProof="0" dirty="0" err="1">
                    <a:ln>
                      <a:noFill/>
                    </a:ln>
                    <a:effectLst/>
                    <a:uLnTx/>
                    <a:uFillTx/>
                    <a:cs typeface="+mn-ea"/>
                    <a:sym typeface="+mn-lt"/>
                  </a:rPr>
                  <a:t>资金管理要求</a:t>
                </a:r>
                <a:endParaRPr lang="en-US" dirty="0"/>
              </a:p>
            </p:txBody>
          </p:sp>
          <p:sp>
            <p:nvSpPr>
              <p:cNvPr id="561" name="Shape1" descr="239fb4a3-a841-4eca-9fa9-fcf440e9a29a"/>
              <p:cNvSpPr/>
              <p:nvPr>
                <p:custDataLst>
                  <p:tags r:id="rId6"/>
                </p:custDataLst>
              </p:nvPr>
            </p:nvSpPr>
            <p:spPr>
              <a:xfrm flipH="1">
                <a:off x="4962953" y="2025128"/>
                <a:ext cx="361950" cy="187326"/>
              </a:xfrm>
              <a:custGeom>
                <a:avLst/>
                <a:gdLst>
                  <a:gd name="connsiteX0" fmla="*/ 0 w 361950"/>
                  <a:gd name="connsiteY0" fmla="*/ 0 h 184151"/>
                  <a:gd name="connsiteX1" fmla="*/ 361950 w 361950"/>
                  <a:gd name="connsiteY1" fmla="*/ 0 h 184151"/>
                  <a:gd name="connsiteX2" fmla="*/ 361950 w 361950"/>
                  <a:gd name="connsiteY2" fmla="*/ 184151 h 184151"/>
                  <a:gd name="connsiteX3" fmla="*/ 0 w 361950"/>
                  <a:gd name="connsiteY3" fmla="*/ 184151 h 184151"/>
                  <a:gd name="connsiteX4" fmla="*/ 0 w 361950"/>
                  <a:gd name="connsiteY4" fmla="*/ 0 h 184151"/>
                  <a:gd name="connsiteX0-1" fmla="*/ 0 w 361950"/>
                  <a:gd name="connsiteY0-2" fmla="*/ 0 h 184151"/>
                  <a:gd name="connsiteX1-3" fmla="*/ 361950 w 361950"/>
                  <a:gd name="connsiteY1-4" fmla="*/ 0 h 184151"/>
                  <a:gd name="connsiteX2-5" fmla="*/ 361950 w 361950"/>
                  <a:gd name="connsiteY2-6" fmla="*/ 184151 h 184151"/>
                  <a:gd name="connsiteX3-7" fmla="*/ 53975 w 361950"/>
                  <a:gd name="connsiteY3-8" fmla="*/ 184151 h 184151"/>
                  <a:gd name="connsiteX4-9" fmla="*/ 0 w 361950"/>
                  <a:gd name="connsiteY4-10" fmla="*/ 0 h 184151"/>
                  <a:gd name="connsiteX0-11" fmla="*/ 0 w 361950"/>
                  <a:gd name="connsiteY0-12" fmla="*/ 0 h 187326"/>
                  <a:gd name="connsiteX1-13" fmla="*/ 361950 w 361950"/>
                  <a:gd name="connsiteY1-14" fmla="*/ 0 h 187326"/>
                  <a:gd name="connsiteX2-15" fmla="*/ 361950 w 361950"/>
                  <a:gd name="connsiteY2-16" fmla="*/ 184151 h 187326"/>
                  <a:gd name="connsiteX3-17" fmla="*/ 88900 w 361950"/>
                  <a:gd name="connsiteY3-18" fmla="*/ 187326 h 187326"/>
                  <a:gd name="connsiteX4-19" fmla="*/ 0 w 361950"/>
                  <a:gd name="connsiteY4-20" fmla="*/ 0 h 18732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61950" h="187326">
                    <a:moveTo>
                      <a:pt x="0" y="0"/>
                    </a:moveTo>
                    <a:lnTo>
                      <a:pt x="361950" y="0"/>
                    </a:lnTo>
                    <a:lnTo>
                      <a:pt x="361950" y="184151"/>
                    </a:lnTo>
                    <a:lnTo>
                      <a:pt x="88900" y="187326"/>
                    </a:lnTo>
                    <a:lnTo>
                      <a:pt x="0" y="0"/>
                    </a:lnTo>
                    <a:close/>
                  </a:path>
                </a:pathLst>
              </a:custGeom>
              <a:solidFill>
                <a:schemeClr val="accent1"/>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fontScale="32500" lnSpcReduction="20000"/>
              </a:bodyPr>
              <a:lstStyle/>
              <a:p>
                <a:pPr algn="ctr" defTabSz="913765"/>
                <a:endParaRPr lang="zh-CN" altLang="en-US" sz="2000" b="1" dirty="0">
                  <a:solidFill>
                    <a:schemeClr val="bg1"/>
                  </a:solidFill>
                  <a:cs typeface="+mn-ea"/>
                  <a:sym typeface="+mn-lt"/>
                </a:endParaRPr>
              </a:p>
            </p:txBody>
          </p:sp>
        </p:grpSp>
        <p:grpSp>
          <p:nvGrpSpPr>
            <p:cNvPr id="5" name="组合 4" descr="6561677e-8fdd-4a89-b0cb-99741b9c72c0"/>
            <p:cNvGrpSpPr/>
            <p:nvPr/>
          </p:nvGrpSpPr>
          <p:grpSpPr>
            <a:xfrm>
              <a:off x="660400" y="3113475"/>
              <a:ext cx="4185309" cy="1225969"/>
              <a:chOff x="660400" y="3113475"/>
              <a:chExt cx="4185309" cy="1225969"/>
            </a:xfrm>
          </p:grpSpPr>
          <p:sp>
            <p:nvSpPr>
              <p:cNvPr id="569" name="Text2" descr="a161285d-a4b8-4ab6-b016-53f44fe84492"/>
              <p:cNvSpPr txBox="1"/>
              <p:nvPr>
                <p:custDataLst>
                  <p:tags r:id="rId7"/>
                </p:custDataLst>
              </p:nvPr>
            </p:nvSpPr>
            <p:spPr>
              <a:xfrm flipH="1">
                <a:off x="660400" y="3813135"/>
                <a:ext cx="3768274" cy="526309"/>
              </a:xfrm>
              <a:prstGeom prst="rect">
                <a:avLst/>
              </a:prstGeom>
              <a:noFill/>
            </p:spPr>
            <p:txBody>
              <a:bodyPr wrap="square">
                <a:normAutofit/>
              </a:bodyPr>
              <a:lstStyle/>
              <a:p>
                <a:pPr>
                  <a:lnSpc>
                    <a:spcPct val="120000"/>
                  </a:lnSpc>
                </a:pPr>
                <a:r>
                  <a:rPr lang="zh-CN" altLang="en-US" sz="1200" dirty="0">
                    <a:cs typeface="+mn-ea"/>
                    <a:sym typeface="+mn-lt"/>
                  </a:rPr>
                  <a:t>交通运输、财政部门加强业务指导和监督管理。</a:t>
                </a:r>
                <a:endParaRPr lang="en-US" dirty="0"/>
              </a:p>
            </p:txBody>
          </p:sp>
          <p:sp>
            <p:nvSpPr>
              <p:cNvPr id="570" name="Bullet2" descr="7992b7fc-05eb-42fd-882c-e222aaa9fe25"/>
              <p:cNvSpPr txBox="1"/>
              <p:nvPr>
                <p:custDataLst>
                  <p:tags r:id="rId8"/>
                </p:custDataLst>
              </p:nvPr>
            </p:nvSpPr>
            <p:spPr>
              <a:xfrm flipH="1">
                <a:off x="660400" y="3113475"/>
                <a:ext cx="3768274" cy="699659"/>
              </a:xfrm>
              <a:prstGeom prst="rect">
                <a:avLst/>
              </a:prstGeom>
              <a:noFill/>
            </p:spPr>
            <p:txBody>
              <a:bodyPr wrap="square" rtlCol="0" anchor="b">
                <a:normAutofit/>
              </a:bodyPr>
              <a:lstStyle/>
              <a:p>
                <a:r>
                  <a:rPr kumimoji="0" lang="zh-CN" altLang="en-US" b="1" i="0" u="none" strike="noStrike" kern="1200" cap="none" spc="0" normalizeH="0" baseline="0" noProof="0" dirty="0">
                    <a:ln>
                      <a:noFill/>
                    </a:ln>
                    <a:effectLst/>
                    <a:uLnTx/>
                    <a:uFillTx/>
                    <a:cs typeface="+mn-ea"/>
                    <a:sym typeface="+mn-lt"/>
                  </a:rPr>
                  <a:t>业务指导监督</a:t>
                </a:r>
                <a:endParaRPr lang="en-US" dirty="0"/>
              </a:p>
            </p:txBody>
          </p:sp>
          <p:sp>
            <p:nvSpPr>
              <p:cNvPr id="567" name="Shape2" descr="f1255e57-d877-4e5b-8206-ee4e976e6266"/>
              <p:cNvSpPr/>
              <p:nvPr>
                <p:custDataLst>
                  <p:tags r:id="rId9"/>
                </p:custDataLst>
              </p:nvPr>
            </p:nvSpPr>
            <p:spPr>
              <a:xfrm flipH="1">
                <a:off x="4483759" y="3275978"/>
                <a:ext cx="361950" cy="187326"/>
              </a:xfrm>
              <a:custGeom>
                <a:avLst/>
                <a:gdLst>
                  <a:gd name="connsiteX0" fmla="*/ 0 w 361950"/>
                  <a:gd name="connsiteY0" fmla="*/ 0 h 184151"/>
                  <a:gd name="connsiteX1" fmla="*/ 361950 w 361950"/>
                  <a:gd name="connsiteY1" fmla="*/ 0 h 184151"/>
                  <a:gd name="connsiteX2" fmla="*/ 361950 w 361950"/>
                  <a:gd name="connsiteY2" fmla="*/ 184151 h 184151"/>
                  <a:gd name="connsiteX3" fmla="*/ 0 w 361950"/>
                  <a:gd name="connsiteY3" fmla="*/ 184151 h 184151"/>
                  <a:gd name="connsiteX4" fmla="*/ 0 w 361950"/>
                  <a:gd name="connsiteY4" fmla="*/ 0 h 184151"/>
                  <a:gd name="connsiteX0-1" fmla="*/ 0 w 361950"/>
                  <a:gd name="connsiteY0-2" fmla="*/ 0 h 184151"/>
                  <a:gd name="connsiteX1-3" fmla="*/ 361950 w 361950"/>
                  <a:gd name="connsiteY1-4" fmla="*/ 0 h 184151"/>
                  <a:gd name="connsiteX2-5" fmla="*/ 361950 w 361950"/>
                  <a:gd name="connsiteY2-6" fmla="*/ 184151 h 184151"/>
                  <a:gd name="connsiteX3-7" fmla="*/ 53975 w 361950"/>
                  <a:gd name="connsiteY3-8" fmla="*/ 184151 h 184151"/>
                  <a:gd name="connsiteX4-9" fmla="*/ 0 w 361950"/>
                  <a:gd name="connsiteY4-10" fmla="*/ 0 h 184151"/>
                  <a:gd name="connsiteX0-11" fmla="*/ 0 w 361950"/>
                  <a:gd name="connsiteY0-12" fmla="*/ 0 h 187326"/>
                  <a:gd name="connsiteX1-13" fmla="*/ 361950 w 361950"/>
                  <a:gd name="connsiteY1-14" fmla="*/ 0 h 187326"/>
                  <a:gd name="connsiteX2-15" fmla="*/ 361950 w 361950"/>
                  <a:gd name="connsiteY2-16" fmla="*/ 184151 h 187326"/>
                  <a:gd name="connsiteX3-17" fmla="*/ 88900 w 361950"/>
                  <a:gd name="connsiteY3-18" fmla="*/ 187326 h 187326"/>
                  <a:gd name="connsiteX4-19" fmla="*/ 0 w 361950"/>
                  <a:gd name="connsiteY4-20" fmla="*/ 0 h 18732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61950" h="187326">
                    <a:moveTo>
                      <a:pt x="0" y="0"/>
                    </a:moveTo>
                    <a:lnTo>
                      <a:pt x="361950" y="0"/>
                    </a:lnTo>
                    <a:lnTo>
                      <a:pt x="361950" y="184151"/>
                    </a:lnTo>
                    <a:lnTo>
                      <a:pt x="88900" y="187326"/>
                    </a:lnTo>
                    <a:lnTo>
                      <a:pt x="0" y="0"/>
                    </a:lnTo>
                    <a:close/>
                  </a:path>
                </a:pathLst>
              </a:custGeom>
              <a:solidFill>
                <a:schemeClr val="accent1"/>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fontScale="32500" lnSpcReduction="20000"/>
              </a:bodyPr>
              <a:lstStyle/>
              <a:p>
                <a:pPr algn="ctr" defTabSz="913765"/>
                <a:endParaRPr lang="zh-CN" altLang="en-US" sz="2000" b="1" dirty="0">
                  <a:solidFill>
                    <a:schemeClr val="bg1"/>
                  </a:solidFill>
                  <a:cs typeface="+mn-ea"/>
                  <a:sym typeface="+mn-lt"/>
                </a:endParaRPr>
              </a:p>
            </p:txBody>
          </p:sp>
        </p:grpSp>
        <p:grpSp>
          <p:nvGrpSpPr>
            <p:cNvPr id="6" name="组合 5" descr="3110102b-f4c6-4f12-adde-7110e12a6203"/>
            <p:cNvGrpSpPr/>
            <p:nvPr/>
          </p:nvGrpSpPr>
          <p:grpSpPr>
            <a:xfrm>
              <a:off x="660400" y="4518563"/>
              <a:ext cx="3294655" cy="1615537"/>
              <a:chOff x="660400" y="4518563"/>
              <a:chExt cx="3294655" cy="1615537"/>
            </a:xfrm>
          </p:grpSpPr>
          <p:sp>
            <p:nvSpPr>
              <p:cNvPr id="574" name="Text3" descr="15a31e9f-3c3b-431e-87cc-8861753a0e68"/>
              <p:cNvSpPr txBox="1"/>
              <p:nvPr>
                <p:custDataLst>
                  <p:tags r:id="rId10"/>
                </p:custDataLst>
              </p:nvPr>
            </p:nvSpPr>
            <p:spPr>
              <a:xfrm flipH="1">
                <a:off x="660401" y="5376249"/>
                <a:ext cx="2842965" cy="757851"/>
              </a:xfrm>
              <a:prstGeom prst="rect">
                <a:avLst/>
              </a:prstGeom>
              <a:noFill/>
            </p:spPr>
            <p:txBody>
              <a:bodyPr wrap="square">
                <a:normAutofit/>
              </a:bodyPr>
              <a:lstStyle/>
              <a:p>
                <a:pPr>
                  <a:lnSpc>
                    <a:spcPct val="120000"/>
                  </a:lnSpc>
                </a:pPr>
                <a:r>
                  <a:rPr lang="zh-CN" altLang="en-US" sz="1200" dirty="0">
                    <a:cs typeface="+mn-ea"/>
                    <a:sym typeface="+mn-lt"/>
                  </a:rPr>
                  <a:t>自治区定期抽查，每次比例不低于5%。</a:t>
                </a:r>
                <a:endParaRPr lang="en-US" dirty="0"/>
              </a:p>
            </p:txBody>
          </p:sp>
          <p:sp>
            <p:nvSpPr>
              <p:cNvPr id="575" name="Bullet3" descr="3f0fb7d9-5ccb-4698-b508-589547034d83"/>
              <p:cNvSpPr txBox="1"/>
              <p:nvPr>
                <p:custDataLst>
                  <p:tags r:id="rId11"/>
                </p:custDataLst>
              </p:nvPr>
            </p:nvSpPr>
            <p:spPr>
              <a:xfrm flipH="1">
                <a:off x="660400" y="4518563"/>
                <a:ext cx="2842965" cy="857686"/>
              </a:xfrm>
              <a:prstGeom prst="rect">
                <a:avLst/>
              </a:prstGeom>
              <a:noFill/>
            </p:spPr>
            <p:txBody>
              <a:bodyPr wrap="square" rtlCol="0" anchor="b">
                <a:normAutofit lnSpcReduction="10000"/>
              </a:bodyPr>
              <a:lstStyle/>
              <a:p>
                <a:r>
                  <a:rPr kumimoji="0" lang="zh-CN" altLang="en-US" b="1" i="0" u="none" strike="noStrike" kern="1200" cap="none" spc="0" normalizeH="0" baseline="0" noProof="0" dirty="0">
                    <a:ln>
                      <a:noFill/>
                    </a:ln>
                    <a:effectLst/>
                    <a:uLnTx/>
                    <a:uFillTx/>
                    <a:cs typeface="+mn-ea"/>
                    <a:sym typeface="+mn-lt"/>
                  </a:rPr>
                  <a:t>抽查比例</a:t>
                </a:r>
                <a:endParaRPr lang="en-US" dirty="0"/>
              </a:p>
            </p:txBody>
          </p:sp>
          <p:sp>
            <p:nvSpPr>
              <p:cNvPr id="573" name="Shape3" descr="c42c33b9-64a8-44d2-906d-6ad8da2bebab"/>
              <p:cNvSpPr/>
              <p:nvPr>
                <p:custDataLst>
                  <p:tags r:id="rId12"/>
                </p:custDataLst>
              </p:nvPr>
            </p:nvSpPr>
            <p:spPr>
              <a:xfrm flipH="1">
                <a:off x="3645812" y="4798092"/>
                <a:ext cx="309243" cy="187326"/>
              </a:xfrm>
              <a:custGeom>
                <a:avLst/>
                <a:gdLst>
                  <a:gd name="connsiteX0" fmla="*/ 0 w 361950"/>
                  <a:gd name="connsiteY0" fmla="*/ 0 h 184151"/>
                  <a:gd name="connsiteX1" fmla="*/ 361950 w 361950"/>
                  <a:gd name="connsiteY1" fmla="*/ 0 h 184151"/>
                  <a:gd name="connsiteX2" fmla="*/ 361950 w 361950"/>
                  <a:gd name="connsiteY2" fmla="*/ 184151 h 184151"/>
                  <a:gd name="connsiteX3" fmla="*/ 0 w 361950"/>
                  <a:gd name="connsiteY3" fmla="*/ 184151 h 184151"/>
                  <a:gd name="connsiteX4" fmla="*/ 0 w 361950"/>
                  <a:gd name="connsiteY4" fmla="*/ 0 h 184151"/>
                  <a:gd name="connsiteX0-1" fmla="*/ 0 w 361950"/>
                  <a:gd name="connsiteY0-2" fmla="*/ 0 h 184151"/>
                  <a:gd name="connsiteX1-3" fmla="*/ 361950 w 361950"/>
                  <a:gd name="connsiteY1-4" fmla="*/ 0 h 184151"/>
                  <a:gd name="connsiteX2-5" fmla="*/ 361950 w 361950"/>
                  <a:gd name="connsiteY2-6" fmla="*/ 184151 h 184151"/>
                  <a:gd name="connsiteX3-7" fmla="*/ 53975 w 361950"/>
                  <a:gd name="connsiteY3-8" fmla="*/ 184151 h 184151"/>
                  <a:gd name="connsiteX4-9" fmla="*/ 0 w 361950"/>
                  <a:gd name="connsiteY4-10" fmla="*/ 0 h 184151"/>
                  <a:gd name="connsiteX0-11" fmla="*/ 0 w 361950"/>
                  <a:gd name="connsiteY0-12" fmla="*/ 0 h 187326"/>
                  <a:gd name="connsiteX1-13" fmla="*/ 361950 w 361950"/>
                  <a:gd name="connsiteY1-14" fmla="*/ 0 h 187326"/>
                  <a:gd name="connsiteX2-15" fmla="*/ 361950 w 361950"/>
                  <a:gd name="connsiteY2-16" fmla="*/ 184151 h 187326"/>
                  <a:gd name="connsiteX3-17" fmla="*/ 88900 w 361950"/>
                  <a:gd name="connsiteY3-18" fmla="*/ 187326 h 187326"/>
                  <a:gd name="connsiteX4-19" fmla="*/ 0 w 361950"/>
                  <a:gd name="connsiteY4-20" fmla="*/ 0 h 18732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61950" h="187326">
                    <a:moveTo>
                      <a:pt x="0" y="0"/>
                    </a:moveTo>
                    <a:lnTo>
                      <a:pt x="361950" y="0"/>
                    </a:lnTo>
                    <a:lnTo>
                      <a:pt x="361950" y="184151"/>
                    </a:lnTo>
                    <a:lnTo>
                      <a:pt x="88900" y="187326"/>
                    </a:lnTo>
                    <a:lnTo>
                      <a:pt x="0" y="0"/>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fontScale="32500" lnSpcReduction="20000"/>
              </a:bodyPr>
              <a:lstStyle/>
              <a:p>
                <a:pPr algn="ctr" defTabSz="913765"/>
                <a:endParaRPr lang="zh-CN" altLang="en-US" sz="2000" b="1" dirty="0">
                  <a:solidFill>
                    <a:schemeClr val="bg1"/>
                  </a:solidFill>
                  <a:cs typeface="+mn-ea"/>
                  <a:sym typeface="+mn-lt"/>
                </a:endParaRPr>
              </a:p>
            </p:txBody>
          </p:sp>
        </p:grpSp>
        <p:grpSp>
          <p:nvGrpSpPr>
            <p:cNvPr id="4" name="组合 3" descr="0d401b1a-f517-4bb5-9774-e0eb336a0eb4"/>
            <p:cNvGrpSpPr/>
            <p:nvPr/>
          </p:nvGrpSpPr>
          <p:grpSpPr>
            <a:xfrm>
              <a:off x="7191177" y="2307836"/>
              <a:ext cx="4327724" cy="1225969"/>
              <a:chOff x="7191177" y="2307836"/>
              <a:chExt cx="4327724" cy="1225969"/>
            </a:xfrm>
          </p:grpSpPr>
          <p:sp>
            <p:nvSpPr>
              <p:cNvPr id="28" name="Text4" descr="1dbf29e5-fc44-4171-b093-ad8ca8fec275"/>
              <p:cNvSpPr txBox="1"/>
              <p:nvPr>
                <p:custDataLst>
                  <p:tags r:id="rId13"/>
                </p:custDataLst>
              </p:nvPr>
            </p:nvSpPr>
            <p:spPr>
              <a:xfrm>
                <a:off x="7608212" y="3007496"/>
                <a:ext cx="3910689" cy="526309"/>
              </a:xfrm>
              <a:prstGeom prst="rect">
                <a:avLst/>
              </a:prstGeom>
              <a:noFill/>
            </p:spPr>
            <p:txBody>
              <a:bodyPr wrap="square">
                <a:normAutofit/>
              </a:bodyPr>
              <a:lstStyle/>
              <a:p>
                <a:pPr>
                  <a:lnSpc>
                    <a:spcPct val="120000"/>
                  </a:lnSpc>
                </a:pPr>
                <a:r>
                  <a:rPr lang="zh-CN" altLang="en-US" sz="1200" dirty="0">
                    <a:cs typeface="+mn-ea"/>
                    <a:sym typeface="+mn-lt"/>
                  </a:rPr>
                  <a:t>利用不正当手段套取资金将依法依规严肃处理。</a:t>
                </a:r>
                <a:endParaRPr lang="en-US" dirty="0"/>
              </a:p>
            </p:txBody>
          </p:sp>
          <p:sp>
            <p:nvSpPr>
              <p:cNvPr id="29" name="Bullet4" descr="c48692ad-0ae4-47e1-9405-7d0305c53f44"/>
              <p:cNvSpPr txBox="1"/>
              <p:nvPr>
                <p:custDataLst>
                  <p:tags r:id="rId14"/>
                </p:custDataLst>
              </p:nvPr>
            </p:nvSpPr>
            <p:spPr>
              <a:xfrm>
                <a:off x="7608212" y="2307836"/>
                <a:ext cx="3910689" cy="699659"/>
              </a:xfrm>
              <a:prstGeom prst="rect">
                <a:avLst/>
              </a:prstGeom>
              <a:noFill/>
            </p:spPr>
            <p:txBody>
              <a:bodyPr wrap="square" rtlCol="0" anchor="b">
                <a:normAutofit/>
              </a:bodyPr>
              <a:lstStyle/>
              <a:p>
                <a:r>
                  <a:rPr kumimoji="0" lang="zh-CN" altLang="en-US" b="1" i="0" u="none" strike="noStrike" kern="1200" cap="none" spc="0" normalizeH="0" baseline="0" noProof="0" dirty="0" err="1">
                    <a:ln>
                      <a:noFill/>
                    </a:ln>
                    <a:effectLst/>
                    <a:uLnTx/>
                    <a:uFillTx/>
                    <a:cs typeface="+mn-ea"/>
                    <a:sym typeface="+mn-lt"/>
                  </a:rPr>
                  <a:t>虚假申报处理</a:t>
                </a:r>
                <a:endParaRPr lang="en-US" dirty="0"/>
              </a:p>
            </p:txBody>
          </p:sp>
          <p:sp>
            <p:nvSpPr>
              <p:cNvPr id="26" name="Shape4" descr="67f08003-f7fe-4a15-ba41-a108d927d14a"/>
              <p:cNvSpPr/>
              <p:nvPr>
                <p:custDataLst>
                  <p:tags r:id="rId15"/>
                </p:custDataLst>
              </p:nvPr>
            </p:nvSpPr>
            <p:spPr>
              <a:xfrm>
                <a:off x="7191177" y="2470339"/>
                <a:ext cx="361950" cy="187326"/>
              </a:xfrm>
              <a:custGeom>
                <a:avLst/>
                <a:gdLst>
                  <a:gd name="connsiteX0" fmla="*/ 0 w 361950"/>
                  <a:gd name="connsiteY0" fmla="*/ 0 h 184151"/>
                  <a:gd name="connsiteX1" fmla="*/ 361950 w 361950"/>
                  <a:gd name="connsiteY1" fmla="*/ 0 h 184151"/>
                  <a:gd name="connsiteX2" fmla="*/ 361950 w 361950"/>
                  <a:gd name="connsiteY2" fmla="*/ 184151 h 184151"/>
                  <a:gd name="connsiteX3" fmla="*/ 0 w 361950"/>
                  <a:gd name="connsiteY3" fmla="*/ 184151 h 184151"/>
                  <a:gd name="connsiteX4" fmla="*/ 0 w 361950"/>
                  <a:gd name="connsiteY4" fmla="*/ 0 h 184151"/>
                  <a:gd name="connsiteX0-1" fmla="*/ 0 w 361950"/>
                  <a:gd name="connsiteY0-2" fmla="*/ 0 h 184151"/>
                  <a:gd name="connsiteX1-3" fmla="*/ 361950 w 361950"/>
                  <a:gd name="connsiteY1-4" fmla="*/ 0 h 184151"/>
                  <a:gd name="connsiteX2-5" fmla="*/ 361950 w 361950"/>
                  <a:gd name="connsiteY2-6" fmla="*/ 184151 h 184151"/>
                  <a:gd name="connsiteX3-7" fmla="*/ 53975 w 361950"/>
                  <a:gd name="connsiteY3-8" fmla="*/ 184151 h 184151"/>
                  <a:gd name="connsiteX4-9" fmla="*/ 0 w 361950"/>
                  <a:gd name="connsiteY4-10" fmla="*/ 0 h 184151"/>
                  <a:gd name="connsiteX0-11" fmla="*/ 0 w 361950"/>
                  <a:gd name="connsiteY0-12" fmla="*/ 0 h 187326"/>
                  <a:gd name="connsiteX1-13" fmla="*/ 361950 w 361950"/>
                  <a:gd name="connsiteY1-14" fmla="*/ 0 h 187326"/>
                  <a:gd name="connsiteX2-15" fmla="*/ 361950 w 361950"/>
                  <a:gd name="connsiteY2-16" fmla="*/ 184151 h 187326"/>
                  <a:gd name="connsiteX3-17" fmla="*/ 88900 w 361950"/>
                  <a:gd name="connsiteY3-18" fmla="*/ 187326 h 187326"/>
                  <a:gd name="connsiteX4-19" fmla="*/ 0 w 361950"/>
                  <a:gd name="connsiteY4-20" fmla="*/ 0 h 18732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61950" h="187326">
                    <a:moveTo>
                      <a:pt x="0" y="0"/>
                    </a:moveTo>
                    <a:lnTo>
                      <a:pt x="361950" y="0"/>
                    </a:lnTo>
                    <a:lnTo>
                      <a:pt x="361950" y="184151"/>
                    </a:lnTo>
                    <a:lnTo>
                      <a:pt x="88900" y="187326"/>
                    </a:lnTo>
                    <a:lnTo>
                      <a:pt x="0" y="0"/>
                    </a:lnTo>
                    <a:close/>
                  </a:path>
                </a:pathLst>
              </a:custGeom>
              <a:solidFill>
                <a:schemeClr val="accent2"/>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fontScale="32500" lnSpcReduction="20000"/>
              </a:bodyPr>
              <a:lstStyle/>
              <a:p>
                <a:pPr algn="ctr" defTabSz="913765"/>
                <a:endParaRPr lang="zh-CN" altLang="en-US" sz="2000" b="1" dirty="0">
                  <a:solidFill>
                    <a:schemeClr val="bg1"/>
                  </a:solidFill>
                  <a:cs typeface="+mn-ea"/>
                  <a:sym typeface="+mn-lt"/>
                </a:endParaRPr>
              </a:p>
            </p:txBody>
          </p:sp>
        </p:grpSp>
        <p:grpSp>
          <p:nvGrpSpPr>
            <p:cNvPr id="7" name="组合 6" descr="19a9f86a-bec4-4260-b2a8-7c63aaab3f50"/>
            <p:cNvGrpSpPr/>
            <p:nvPr/>
          </p:nvGrpSpPr>
          <p:grpSpPr>
            <a:xfrm>
              <a:off x="7694871" y="3890253"/>
              <a:ext cx="3824029" cy="1320003"/>
              <a:chOff x="7694871" y="3890253"/>
              <a:chExt cx="3824029" cy="1320003"/>
            </a:xfrm>
          </p:grpSpPr>
          <p:sp>
            <p:nvSpPr>
              <p:cNvPr id="553" name="Text5" descr="2a056403-42ca-47e4-8980-b84977f27576"/>
              <p:cNvSpPr txBox="1"/>
              <p:nvPr>
                <p:custDataLst>
                  <p:tags r:id="rId16"/>
                </p:custDataLst>
              </p:nvPr>
            </p:nvSpPr>
            <p:spPr>
              <a:xfrm>
                <a:off x="8111906" y="4683947"/>
                <a:ext cx="3406994" cy="526309"/>
              </a:xfrm>
              <a:prstGeom prst="rect">
                <a:avLst/>
              </a:prstGeom>
              <a:noFill/>
            </p:spPr>
            <p:txBody>
              <a:bodyPr wrap="square">
                <a:normAutofit/>
              </a:bodyPr>
              <a:lstStyle/>
              <a:p>
                <a:pPr>
                  <a:lnSpc>
                    <a:spcPct val="120000"/>
                  </a:lnSpc>
                </a:pPr>
                <a:r>
                  <a:rPr lang="zh-CN" altLang="en-US" sz="1200" dirty="0">
                    <a:cs typeface="+mn-ea"/>
                    <a:sym typeface="+mn-lt"/>
                  </a:rPr>
                  <a:t>相关部门及工作人员违规将追究相应责任。</a:t>
                </a:r>
                <a:endParaRPr lang="en-US" dirty="0"/>
              </a:p>
            </p:txBody>
          </p:sp>
          <p:sp>
            <p:nvSpPr>
              <p:cNvPr id="554" name="Bullet5" descr="034bc517-4900-45a1-ac73-1854c3bcd44d"/>
              <p:cNvSpPr txBox="1"/>
              <p:nvPr>
                <p:custDataLst>
                  <p:tags r:id="rId17"/>
                </p:custDataLst>
              </p:nvPr>
            </p:nvSpPr>
            <p:spPr>
              <a:xfrm>
                <a:off x="8111906" y="3890253"/>
                <a:ext cx="3406994" cy="793693"/>
              </a:xfrm>
              <a:prstGeom prst="rect">
                <a:avLst/>
              </a:prstGeom>
              <a:noFill/>
            </p:spPr>
            <p:txBody>
              <a:bodyPr wrap="square" rtlCol="0" anchor="b">
                <a:normAutofit/>
              </a:bodyPr>
              <a:lstStyle/>
              <a:p>
                <a:r>
                  <a:rPr kumimoji="0" lang="zh-CN" altLang="en-US" b="1" i="0" u="none" strike="noStrike" kern="1200" cap="none" spc="0" normalizeH="0" baseline="0" noProof="0" dirty="0">
                    <a:ln>
                      <a:noFill/>
                    </a:ln>
                    <a:effectLst/>
                    <a:uLnTx/>
                    <a:uFillTx/>
                    <a:cs typeface="+mn-ea"/>
                    <a:sym typeface="+mn-lt"/>
                  </a:rPr>
                  <a:t>部门违规责任</a:t>
                </a:r>
                <a:endParaRPr lang="en-US" dirty="0"/>
              </a:p>
            </p:txBody>
          </p:sp>
          <p:sp>
            <p:nvSpPr>
              <p:cNvPr id="552" name="Shape5" descr="fbdcd93f-1b8d-4a59-919f-ee66765217e0"/>
              <p:cNvSpPr/>
              <p:nvPr>
                <p:custDataLst>
                  <p:tags r:id="rId18"/>
                </p:custDataLst>
              </p:nvPr>
            </p:nvSpPr>
            <p:spPr>
              <a:xfrm>
                <a:off x="7694871" y="4146790"/>
                <a:ext cx="361950" cy="187326"/>
              </a:xfrm>
              <a:custGeom>
                <a:avLst/>
                <a:gdLst>
                  <a:gd name="connsiteX0" fmla="*/ 0 w 361950"/>
                  <a:gd name="connsiteY0" fmla="*/ 0 h 184151"/>
                  <a:gd name="connsiteX1" fmla="*/ 361950 w 361950"/>
                  <a:gd name="connsiteY1" fmla="*/ 0 h 184151"/>
                  <a:gd name="connsiteX2" fmla="*/ 361950 w 361950"/>
                  <a:gd name="connsiteY2" fmla="*/ 184151 h 184151"/>
                  <a:gd name="connsiteX3" fmla="*/ 0 w 361950"/>
                  <a:gd name="connsiteY3" fmla="*/ 184151 h 184151"/>
                  <a:gd name="connsiteX4" fmla="*/ 0 w 361950"/>
                  <a:gd name="connsiteY4" fmla="*/ 0 h 184151"/>
                  <a:gd name="connsiteX0-1" fmla="*/ 0 w 361950"/>
                  <a:gd name="connsiteY0-2" fmla="*/ 0 h 184151"/>
                  <a:gd name="connsiteX1-3" fmla="*/ 361950 w 361950"/>
                  <a:gd name="connsiteY1-4" fmla="*/ 0 h 184151"/>
                  <a:gd name="connsiteX2-5" fmla="*/ 361950 w 361950"/>
                  <a:gd name="connsiteY2-6" fmla="*/ 184151 h 184151"/>
                  <a:gd name="connsiteX3-7" fmla="*/ 53975 w 361950"/>
                  <a:gd name="connsiteY3-8" fmla="*/ 184151 h 184151"/>
                  <a:gd name="connsiteX4-9" fmla="*/ 0 w 361950"/>
                  <a:gd name="connsiteY4-10" fmla="*/ 0 h 184151"/>
                  <a:gd name="connsiteX0-11" fmla="*/ 0 w 361950"/>
                  <a:gd name="connsiteY0-12" fmla="*/ 0 h 187326"/>
                  <a:gd name="connsiteX1-13" fmla="*/ 361950 w 361950"/>
                  <a:gd name="connsiteY1-14" fmla="*/ 0 h 187326"/>
                  <a:gd name="connsiteX2-15" fmla="*/ 361950 w 361950"/>
                  <a:gd name="connsiteY2-16" fmla="*/ 184151 h 187326"/>
                  <a:gd name="connsiteX3-17" fmla="*/ 88900 w 361950"/>
                  <a:gd name="connsiteY3-18" fmla="*/ 187326 h 187326"/>
                  <a:gd name="connsiteX4-19" fmla="*/ 0 w 361950"/>
                  <a:gd name="connsiteY4-20" fmla="*/ 0 h 187326"/>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361950" h="187326">
                    <a:moveTo>
                      <a:pt x="0" y="0"/>
                    </a:moveTo>
                    <a:lnTo>
                      <a:pt x="361950" y="0"/>
                    </a:lnTo>
                    <a:lnTo>
                      <a:pt x="361950" y="184151"/>
                    </a:lnTo>
                    <a:lnTo>
                      <a:pt x="88900" y="187326"/>
                    </a:lnTo>
                    <a:lnTo>
                      <a:pt x="0" y="0"/>
                    </a:lnTo>
                    <a:close/>
                  </a:path>
                </a:pathLst>
              </a:custGeom>
              <a:solidFill>
                <a:schemeClr val="accent1"/>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fontScale="32500" lnSpcReduction="20000"/>
              </a:bodyPr>
              <a:lstStyle/>
              <a:p>
                <a:pPr algn="ctr" defTabSz="913765"/>
                <a:endParaRPr lang="zh-CN" altLang="en-US" sz="2000" b="1" dirty="0">
                  <a:solidFill>
                    <a:schemeClr val="bg1"/>
                  </a:solidFill>
                  <a:cs typeface="+mn-ea"/>
                  <a:sym typeface="+mn-lt"/>
                </a:endParaRPr>
              </a:p>
            </p:txBody>
          </p:sp>
        </p:grpSp>
      </p:gr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52a4404a-84eb-4122-9619-f915ca916dd2"/>
          <p:cNvSpPr>
            <a:spLocks noGrp="1"/>
          </p:cNvSpPr>
          <p:nvPr>
            <p:ph type="title" hasCustomPrompt="1"/>
          </p:nvPr>
        </p:nvSpPr>
        <p:spPr/>
        <p:txBody>
          <a:bodyPr/>
          <a:lstStyle/>
          <a:p>
            <a:r>
              <a:rPr lang="zh-CN" altLang="en-US" dirty="0"/>
              <a:t>谢谢观看</a:t>
            </a:r>
            <a:endParaRPr lang="en-US" dirty="0"/>
          </a:p>
        </p:txBody>
      </p:sp>
      <p:sp>
        <p:nvSpPr>
          <p:cNvPr id="7" name="文本占位符 6" descr="b1d0e730-c4c2-4896-bf4f-dfa9ff049275"/>
          <p:cNvSpPr>
            <a:spLocks noGrp="1"/>
          </p:cNvSpPr>
          <p:nvPr>
            <p:ph type="body" sz="quarter" idx="13" hasCustomPrompt="1"/>
          </p:nvPr>
        </p:nvSpPr>
        <p:spPr/>
        <p:txBody>
          <a:bodyPr/>
          <a:lstStyle/>
          <a:p>
            <a:r>
              <a:rPr lang="zh-CN" altLang="en-US" dirty="0"/>
              <a:t>新疆维吾尔自治区交通运输厅</a:t>
            </a:r>
            <a:r>
              <a:rPr altLang="zh-CN" dirty="0"/>
              <a:t>  </a:t>
            </a:r>
            <a:r>
              <a:rPr lang="zh-CN" altLang="en-US" dirty="0"/>
              <a:t>马</a:t>
            </a:r>
            <a:r>
              <a:rPr lang="zh-CN" altLang="en-US" dirty="0"/>
              <a:t>俊</a:t>
            </a:r>
            <a:endParaRPr lang="zh-CN" altLang="en-US" dirty="0"/>
          </a:p>
        </p:txBody>
      </p:sp>
      <p:sp>
        <p:nvSpPr>
          <p:cNvPr id="5" name="文本占位符 4" descr="c29c3dc4-5625-4bce-9d30-fe78c6c39d52"/>
          <p:cNvSpPr>
            <a:spLocks noGrp="1"/>
          </p:cNvSpPr>
          <p:nvPr>
            <p:ph type="body" sz="quarter" idx="14" hasCustomPrompt="1"/>
          </p:nvPr>
        </p:nvSpPr>
        <p:spPr/>
        <p:txBody>
          <a:bodyPr/>
          <a:lstStyle/>
          <a:p>
            <a:r>
              <a:rPr lang="zh-CN" altLang="en-US" dirty="0"/>
              <a:t>20</a:t>
            </a:r>
            <a:r>
              <a:rPr altLang="zh-CN" dirty="0"/>
              <a:t>25.05.07</a:t>
            </a:r>
            <a:endParaRPr altLang="zh-CN" dirty="0"/>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973effbb-2423-40aa-bd9b-dc92ea5947c1"/>
          <p:cNvSpPr>
            <a:spLocks noGrp="1"/>
          </p:cNvSpPr>
          <p:nvPr>
            <p:ph type="title" hasCustomPrompt="1"/>
          </p:nvPr>
        </p:nvSpPr>
        <p:spPr/>
        <p:txBody>
          <a:bodyPr/>
          <a:lstStyle/>
          <a:p>
            <a:r>
              <a:rPr lang="zh-CN" altLang="en-US" dirty="0"/>
              <a:t>目录</a:t>
            </a:r>
            <a:endParaRPr lang="en-US" dirty="0"/>
          </a:p>
        </p:txBody>
      </p:sp>
      <p:grpSp>
        <p:nvGrpSpPr>
          <p:cNvPr id="11" name="338e10a9-5400-40b7-94ee-7af45aeb46fd.source.2.zh-Hans.pptx" descr="08db0a2e-511b-48f5-b7a2-dcb11179a129"/>
          <p:cNvGrpSpPr/>
          <p:nvPr/>
        </p:nvGrpSpPr>
        <p:grpSpPr>
          <a:xfrm>
            <a:off x="691727" y="0"/>
            <a:ext cx="11500949" cy="6858000"/>
            <a:chOff x="691727" y="0"/>
            <a:chExt cx="11500949" cy="6858000"/>
          </a:xfrm>
        </p:grpSpPr>
        <p:grpSp>
          <p:nvGrpSpPr>
            <p:cNvPr id="8" name="组合 7" descr="4930c413-e3a0-432d-959b-eec2fa0c314e"/>
            <p:cNvGrpSpPr/>
            <p:nvPr/>
          </p:nvGrpSpPr>
          <p:grpSpPr>
            <a:xfrm>
              <a:off x="691727" y="0"/>
              <a:ext cx="11500949" cy="6858000"/>
              <a:chOff x="691727" y="0"/>
              <a:chExt cx="11500949" cy="6858000"/>
            </a:xfrm>
          </p:grpSpPr>
          <p:sp>
            <p:nvSpPr>
              <p:cNvPr id="51" name="PictureMisc" descr="67577be6-e5fa-47a3-86fc-67d21d1c26c0"/>
              <p:cNvSpPr/>
              <p:nvPr/>
            </p:nvSpPr>
            <p:spPr>
              <a:xfrm>
                <a:off x="7592473" y="0"/>
                <a:ext cx="4600203" cy="6858000"/>
              </a:xfrm>
              <a:prstGeom prst="rect">
                <a:avLst/>
              </a:prstGeom>
              <a:blipFill>
                <a:blip r:embed="rId1"/>
                <a:stretch>
                  <a:fillRect l="-64944" r="-65503"/>
                </a:stretch>
              </a:blipFill>
              <a:ln w="38100">
                <a:noFill/>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noAutofit/>
              </a:bodyPr>
              <a:lstStyle/>
              <a:p>
                <a:pPr algn="ctr"/>
                <a:endParaRPr lang="zh-CN" altLang="en-US"/>
              </a:p>
            </p:txBody>
          </p:sp>
          <p:sp>
            <p:nvSpPr>
              <p:cNvPr id="3" name="Bullet1" descr="7e0152a8-8bed-42b9-9fc0-d09042eb29ae"/>
              <p:cNvSpPr txBox="1"/>
              <p:nvPr/>
            </p:nvSpPr>
            <p:spPr>
              <a:xfrm>
                <a:off x="691731" y="3082381"/>
                <a:ext cx="2446576" cy="683196"/>
              </a:xfrm>
              <a:prstGeom prst="rect">
                <a:avLst/>
              </a:prstGeom>
              <a:noFill/>
              <a:ln>
                <a:noFill/>
              </a:ln>
            </p:spPr>
            <p:txBody>
              <a:bodyPr wrap="square" lIns="91440" tIns="45720" rIns="91440" bIns="45720" anchor="b" anchorCtr="0">
                <a:normAutofit fontScale="90000"/>
              </a:bodyPr>
              <a:lstStyle/>
              <a:p>
                <a:pPr marR="0" lvl="0" defTabSz="913765" rtl="0" eaLnBrk="1" fontAlgn="auto" latinLnBrk="0" hangingPunct="1">
                  <a:spcBef>
                    <a:spcPts val="0"/>
                  </a:spcBef>
                  <a:spcAft>
                    <a:spcPts val="0"/>
                  </a:spcAft>
                  <a:buClrTx/>
                  <a:buSzPct val="25000"/>
                  <a:defRPr/>
                </a:pPr>
                <a:r>
                  <a:rPr kumimoji="0" lang="zh-CN" altLang="en-US" b="1" i="0" u="none" strike="noStrike" kern="1200" cap="none" spc="0" normalizeH="0" baseline="0" noProof="0" dirty="0">
                    <a:ln>
                      <a:noFill/>
                    </a:ln>
                    <a:effectLst/>
                    <a:uLnTx/>
                    <a:uFillTx/>
                  </a:rPr>
                  <a:t>新能源</a:t>
                </a:r>
                <a:r>
                  <a:rPr kumimoji="0" lang="zh-CN" altLang="en-US" b="1" i="0" u="none" strike="noStrike" kern="1200" cap="none" spc="0" normalizeH="0" baseline="0" noProof="0" dirty="0">
                    <a:ln>
                      <a:noFill/>
                    </a:ln>
                    <a:effectLst/>
                    <a:uLnTx/>
                    <a:uFillTx/>
                  </a:rPr>
                  <a:t>城市公交车及动力电池更新补贴政策</a:t>
                </a:r>
                <a:endParaRPr lang="en-US" dirty="0"/>
              </a:p>
            </p:txBody>
          </p:sp>
          <p:sp>
            <p:nvSpPr>
              <p:cNvPr id="4" name="Text1" descr="04eb57d6-2821-4728-9a35-6183cababb19"/>
              <p:cNvSpPr/>
              <p:nvPr/>
            </p:nvSpPr>
            <p:spPr>
              <a:xfrm flipH="1">
                <a:off x="691727" y="3911302"/>
                <a:ext cx="2446576" cy="1704051"/>
              </a:xfrm>
              <a:prstGeom prst="rect">
                <a:avLst/>
              </a:prstGeom>
              <a:ln>
                <a:noFill/>
              </a:ln>
            </p:spPr>
            <p:txBody>
              <a:bodyPr wrap="square" lIns="91440" tIns="45720" rIns="91440" bIns="45720" anchor="t" anchorCtr="0">
                <a:normAutofit/>
              </a:bodyPr>
              <a:lstStyle/>
              <a:p>
                <a:pPr defTabSz="913765">
                  <a:lnSpc>
                    <a:spcPct val="120000"/>
                  </a:lnSpc>
                  <a:buSzPct val="25000"/>
                  <a:defRPr/>
                </a:pPr>
                <a:endParaRPr lang="en-US" dirty="0"/>
              </a:p>
            </p:txBody>
          </p:sp>
          <p:sp>
            <p:nvSpPr>
              <p:cNvPr id="6" name="IconBackground1" descr="a585d56d-1098-4c2c-aafb-b3c287122440"/>
              <p:cNvSpPr/>
              <p:nvPr/>
            </p:nvSpPr>
            <p:spPr>
              <a:xfrm>
                <a:off x="865815" y="2415058"/>
                <a:ext cx="542483" cy="542480"/>
              </a:xfrm>
              <a:prstGeom prst="rect">
                <a:avLst/>
              </a:prstGeom>
              <a:solidFill>
                <a:schemeClr val="accent3"/>
              </a:solidFill>
              <a:ln w="12700" cap="rnd">
                <a:noFill/>
                <a:prstDash val="solid"/>
                <a:round/>
              </a:ln>
              <a:effectLst>
                <a:outerShdw blurRad="254000" dist="127000" algn="ctr" rotWithShape="0">
                  <a:schemeClr val="accent3">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7" name="Icon1" descr="94151abc-1b69-447e-af55-94da3b427fce"/>
              <p:cNvSpPr/>
              <p:nvPr/>
            </p:nvSpPr>
            <p:spPr bwMode="auto">
              <a:xfrm>
                <a:off x="1011542" y="2571990"/>
                <a:ext cx="251031" cy="228617"/>
              </a:xfrm>
              <a:custGeom>
                <a:avLst/>
                <a:gdLst>
                  <a:gd name="connsiteX0" fmla="*/ 125329 w 533400"/>
                  <a:gd name="connsiteY0" fmla="*/ 229221 h 485775"/>
                  <a:gd name="connsiteX1" fmla="*/ 125329 w 533400"/>
                  <a:gd name="connsiteY1" fmla="*/ 276846 h 485775"/>
                  <a:gd name="connsiteX2" fmla="*/ 144379 w 533400"/>
                  <a:gd name="connsiteY2" fmla="*/ 276846 h 485775"/>
                  <a:gd name="connsiteX3" fmla="*/ 144379 w 533400"/>
                  <a:gd name="connsiteY3" fmla="*/ 229221 h 485775"/>
                  <a:gd name="connsiteX4" fmla="*/ 392029 w 533400"/>
                  <a:gd name="connsiteY4" fmla="*/ 229221 h 485775"/>
                  <a:gd name="connsiteX5" fmla="*/ 392029 w 533400"/>
                  <a:gd name="connsiteY5" fmla="*/ 276846 h 485775"/>
                  <a:gd name="connsiteX6" fmla="*/ 411079 w 533400"/>
                  <a:gd name="connsiteY6" fmla="*/ 276846 h 485775"/>
                  <a:gd name="connsiteX7" fmla="*/ 411079 w 533400"/>
                  <a:gd name="connsiteY7" fmla="*/ 229221 h 485775"/>
                  <a:gd name="connsiteX8" fmla="*/ 534904 w 533400"/>
                  <a:gd name="connsiteY8" fmla="*/ 229221 h 485775"/>
                  <a:gd name="connsiteX9" fmla="*/ 534904 w 533400"/>
                  <a:gd name="connsiteY9" fmla="*/ 486396 h 485775"/>
                  <a:gd name="connsiteX10" fmla="*/ 1504 w 533400"/>
                  <a:gd name="connsiteY10" fmla="*/ 486396 h 485775"/>
                  <a:gd name="connsiteX11" fmla="*/ 1504 w 533400"/>
                  <a:gd name="connsiteY11" fmla="*/ 229221 h 485775"/>
                  <a:gd name="connsiteX12" fmla="*/ 125329 w 533400"/>
                  <a:gd name="connsiteY12" fmla="*/ 229221 h 485775"/>
                  <a:gd name="connsiteX13" fmla="*/ 411079 w 533400"/>
                  <a:gd name="connsiteY13" fmla="*/ 621 h 485775"/>
                  <a:gd name="connsiteX14" fmla="*/ 411079 w 533400"/>
                  <a:gd name="connsiteY14" fmla="*/ 114921 h 485775"/>
                  <a:gd name="connsiteX15" fmla="*/ 534904 w 533400"/>
                  <a:gd name="connsiteY15" fmla="*/ 114921 h 485775"/>
                  <a:gd name="connsiteX16" fmla="*/ 534904 w 533400"/>
                  <a:gd name="connsiteY16" fmla="*/ 210171 h 485775"/>
                  <a:gd name="connsiteX17" fmla="*/ 1504 w 533400"/>
                  <a:gd name="connsiteY17" fmla="*/ 210171 h 485775"/>
                  <a:gd name="connsiteX18" fmla="*/ 1504 w 533400"/>
                  <a:gd name="connsiteY18" fmla="*/ 114921 h 485775"/>
                  <a:gd name="connsiteX19" fmla="*/ 125329 w 533400"/>
                  <a:gd name="connsiteY19" fmla="*/ 114921 h 485775"/>
                  <a:gd name="connsiteX20" fmla="*/ 125329 w 533400"/>
                  <a:gd name="connsiteY20" fmla="*/ 621 h 485775"/>
                  <a:gd name="connsiteX21" fmla="*/ 411079 w 533400"/>
                  <a:gd name="connsiteY21" fmla="*/ 621 h 485775"/>
                  <a:gd name="connsiteX22" fmla="*/ 392029 w 533400"/>
                  <a:gd name="connsiteY22" fmla="*/ 19671 h 485775"/>
                  <a:gd name="connsiteX23" fmla="*/ 144379 w 533400"/>
                  <a:gd name="connsiteY23" fmla="*/ 19671 h 485775"/>
                  <a:gd name="connsiteX24" fmla="*/ 144379 w 533400"/>
                  <a:gd name="connsiteY24" fmla="*/ 114921 h 485775"/>
                  <a:gd name="connsiteX25" fmla="*/ 392029 w 533400"/>
                  <a:gd name="connsiteY25" fmla="*/ 114921 h 485775"/>
                  <a:gd name="connsiteX26" fmla="*/ 392029 w 533400"/>
                  <a:gd name="connsiteY26" fmla="*/ 19671 h 485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533400" h="485775">
                    <a:moveTo>
                      <a:pt x="125329" y="229221"/>
                    </a:moveTo>
                    <a:lnTo>
                      <a:pt x="125329" y="276846"/>
                    </a:lnTo>
                    <a:lnTo>
                      <a:pt x="144379" y="276846"/>
                    </a:lnTo>
                    <a:lnTo>
                      <a:pt x="144379" y="229221"/>
                    </a:lnTo>
                    <a:lnTo>
                      <a:pt x="392029" y="229221"/>
                    </a:lnTo>
                    <a:lnTo>
                      <a:pt x="392029" y="276846"/>
                    </a:lnTo>
                    <a:lnTo>
                      <a:pt x="411079" y="276846"/>
                    </a:lnTo>
                    <a:lnTo>
                      <a:pt x="411079" y="229221"/>
                    </a:lnTo>
                    <a:lnTo>
                      <a:pt x="534904" y="229221"/>
                    </a:lnTo>
                    <a:lnTo>
                      <a:pt x="534904" y="486396"/>
                    </a:lnTo>
                    <a:lnTo>
                      <a:pt x="1504" y="486396"/>
                    </a:lnTo>
                    <a:lnTo>
                      <a:pt x="1504" y="229221"/>
                    </a:lnTo>
                    <a:lnTo>
                      <a:pt x="125329" y="229221"/>
                    </a:lnTo>
                    <a:close/>
                    <a:moveTo>
                      <a:pt x="411079" y="621"/>
                    </a:moveTo>
                    <a:lnTo>
                      <a:pt x="411079" y="114921"/>
                    </a:lnTo>
                    <a:lnTo>
                      <a:pt x="534904" y="114921"/>
                    </a:lnTo>
                    <a:lnTo>
                      <a:pt x="534904" y="210171"/>
                    </a:lnTo>
                    <a:lnTo>
                      <a:pt x="1504" y="210171"/>
                    </a:lnTo>
                    <a:lnTo>
                      <a:pt x="1504" y="114921"/>
                    </a:lnTo>
                    <a:lnTo>
                      <a:pt x="125329" y="114921"/>
                    </a:lnTo>
                    <a:lnTo>
                      <a:pt x="125329" y="621"/>
                    </a:lnTo>
                    <a:lnTo>
                      <a:pt x="411079" y="621"/>
                    </a:lnTo>
                    <a:close/>
                    <a:moveTo>
                      <a:pt x="392029" y="19671"/>
                    </a:moveTo>
                    <a:lnTo>
                      <a:pt x="144379" y="19671"/>
                    </a:lnTo>
                    <a:lnTo>
                      <a:pt x="144379" y="114921"/>
                    </a:lnTo>
                    <a:lnTo>
                      <a:pt x="392029" y="114921"/>
                    </a:lnTo>
                    <a:lnTo>
                      <a:pt x="392029" y="19671"/>
                    </a:lnTo>
                    <a:close/>
                  </a:path>
                </a:pathLst>
              </a:custGeom>
              <a:solidFill>
                <a:srgbClr val="FFFFFF"/>
              </a:solidFill>
              <a:ln>
                <a:noFill/>
              </a:ln>
            </p:spPr>
            <p: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zh-CN" altLang="en-US"/>
              </a:p>
            </p:txBody>
          </p:sp>
        </p:grpSp>
        <p:grpSp>
          <p:nvGrpSpPr>
            <p:cNvPr id="10" name="组合 9" descr="daac26ab-90f4-4fd3-b317-e290cb633149"/>
            <p:cNvGrpSpPr/>
            <p:nvPr/>
          </p:nvGrpSpPr>
          <p:grpSpPr>
            <a:xfrm>
              <a:off x="3796385" y="2415058"/>
              <a:ext cx="2850600" cy="3200295"/>
              <a:chOff x="3796385" y="2415058"/>
              <a:chExt cx="2850600" cy="3200295"/>
            </a:xfrm>
          </p:grpSpPr>
          <p:sp>
            <p:nvSpPr>
              <p:cNvPr id="15" name="Bullet2" descr="9ca742c0-ebb7-410d-966c-c55a47223ce3"/>
              <p:cNvSpPr txBox="1"/>
              <p:nvPr/>
            </p:nvSpPr>
            <p:spPr>
              <a:xfrm>
                <a:off x="3796389" y="3082381"/>
                <a:ext cx="2850596" cy="683196"/>
              </a:xfrm>
              <a:prstGeom prst="rect">
                <a:avLst/>
              </a:prstGeom>
              <a:noFill/>
              <a:ln>
                <a:noFill/>
              </a:ln>
            </p:spPr>
            <p:txBody>
              <a:bodyPr wrap="square" lIns="91440" tIns="45720" rIns="91440" bIns="45720" anchor="b" anchorCtr="0">
                <a:normAutofit/>
              </a:bodyPr>
              <a:lstStyle/>
              <a:p>
                <a:pPr marR="0" lvl="0" defTabSz="913765" rtl="0" eaLnBrk="1" fontAlgn="auto" latinLnBrk="0" hangingPunct="1">
                  <a:spcBef>
                    <a:spcPts val="0"/>
                  </a:spcBef>
                  <a:spcAft>
                    <a:spcPts val="0"/>
                  </a:spcAft>
                  <a:buClrTx/>
                  <a:buSzPct val="25000"/>
                  <a:defRPr/>
                </a:pPr>
                <a:r>
                  <a:rPr kumimoji="0" lang="zh-CN" altLang="en-US" b="1" i="0" u="none" strike="noStrike" kern="1200" cap="none" spc="0" normalizeH="0" baseline="0" noProof="0" dirty="0">
                    <a:ln>
                      <a:noFill/>
                    </a:ln>
                    <a:effectLst/>
                    <a:uLnTx/>
                    <a:uFillTx/>
                  </a:rPr>
                  <a:t>老旧营运货车报废更新补贴政策</a:t>
                </a:r>
                <a:endParaRPr lang="en-US" dirty="0"/>
              </a:p>
            </p:txBody>
          </p:sp>
          <p:sp>
            <p:nvSpPr>
              <p:cNvPr id="16" name="Text2" descr="440b96f6-97bc-41a4-ac1a-27b99986395b"/>
              <p:cNvSpPr/>
              <p:nvPr/>
            </p:nvSpPr>
            <p:spPr>
              <a:xfrm flipH="1">
                <a:off x="3796385" y="3911302"/>
                <a:ext cx="2850596" cy="1704051"/>
              </a:xfrm>
              <a:prstGeom prst="rect">
                <a:avLst/>
              </a:prstGeom>
              <a:ln>
                <a:noFill/>
              </a:ln>
            </p:spPr>
            <p:txBody>
              <a:bodyPr wrap="square" lIns="91440" tIns="45720" rIns="91440" bIns="45720" anchor="t" anchorCtr="0">
                <a:normAutofit/>
              </a:bodyPr>
              <a:lstStyle/>
              <a:p>
                <a:pPr defTabSz="913765">
                  <a:lnSpc>
                    <a:spcPct val="120000"/>
                  </a:lnSpc>
                  <a:buSzPct val="25000"/>
                  <a:defRPr/>
                </a:pPr>
                <a:endParaRPr lang="en-US" dirty="0"/>
              </a:p>
            </p:txBody>
          </p:sp>
          <p:sp>
            <p:nvSpPr>
              <p:cNvPr id="18" name="IconBackground2" descr="93af6721-cb11-4156-995f-f5c655b922c6"/>
              <p:cNvSpPr/>
              <p:nvPr/>
            </p:nvSpPr>
            <p:spPr>
              <a:xfrm>
                <a:off x="3970473" y="2415058"/>
                <a:ext cx="542483" cy="542480"/>
              </a:xfrm>
              <a:prstGeom prst="rect">
                <a:avLst/>
              </a:prstGeom>
              <a:solidFill>
                <a:schemeClr val="accent1"/>
              </a:solidFill>
              <a:ln w="12700" cap="rnd">
                <a:noFill/>
                <a:prstDash val="solid"/>
                <a:round/>
              </a:ln>
              <a:effectLst>
                <a:outerShdw blurRad="254000" dist="127000" algn="ctr" rotWithShape="0">
                  <a:schemeClr val="accent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19" name="Icon2" descr="c0b42cc3-6f0e-40c7-a993-b97f9faa671a"/>
              <p:cNvSpPr/>
              <p:nvPr/>
            </p:nvSpPr>
            <p:spPr bwMode="auto">
              <a:xfrm>
                <a:off x="4138614" y="2560783"/>
                <a:ext cx="206203" cy="251030"/>
              </a:xfrm>
              <a:custGeom>
                <a:avLst/>
                <a:gdLst>
                  <a:gd name="connsiteX0" fmla="*/ 286102 w 438150"/>
                  <a:gd name="connsiteY0" fmla="*/ 621 h 533400"/>
                  <a:gd name="connsiteX1" fmla="*/ 286102 w 438150"/>
                  <a:gd name="connsiteY1" fmla="*/ 153021 h 533400"/>
                  <a:gd name="connsiteX2" fmla="*/ 438502 w 438150"/>
                  <a:gd name="connsiteY2" fmla="*/ 153021 h 533400"/>
                  <a:gd name="connsiteX3" fmla="*/ 438502 w 438150"/>
                  <a:gd name="connsiteY3" fmla="*/ 534021 h 533400"/>
                  <a:gd name="connsiteX4" fmla="*/ 352 w 438150"/>
                  <a:gd name="connsiteY4" fmla="*/ 534021 h 533400"/>
                  <a:gd name="connsiteX5" fmla="*/ 352 w 438150"/>
                  <a:gd name="connsiteY5" fmla="*/ 621 h 533400"/>
                  <a:gd name="connsiteX6" fmla="*/ 286102 w 438150"/>
                  <a:gd name="connsiteY6" fmla="*/ 621 h 533400"/>
                  <a:gd name="connsiteX7" fmla="*/ 248002 w 438150"/>
                  <a:gd name="connsiteY7" fmla="*/ 200646 h 533400"/>
                  <a:gd name="connsiteX8" fmla="*/ 152752 w 438150"/>
                  <a:gd name="connsiteY8" fmla="*/ 200646 h 533400"/>
                  <a:gd name="connsiteX9" fmla="*/ 152752 w 438150"/>
                  <a:gd name="connsiteY9" fmla="*/ 410196 h 533400"/>
                  <a:gd name="connsiteX10" fmla="*/ 171802 w 438150"/>
                  <a:gd name="connsiteY10" fmla="*/ 410196 h 533400"/>
                  <a:gd name="connsiteX11" fmla="*/ 171802 w 438150"/>
                  <a:gd name="connsiteY11" fmla="*/ 314946 h 533400"/>
                  <a:gd name="connsiteX12" fmla="*/ 248002 w 438150"/>
                  <a:gd name="connsiteY12" fmla="*/ 314946 h 533400"/>
                  <a:gd name="connsiteX13" fmla="*/ 250098 w 438150"/>
                  <a:gd name="connsiteY13" fmla="*/ 314946 h 533400"/>
                  <a:gd name="connsiteX14" fmla="*/ 305152 w 438150"/>
                  <a:gd name="connsiteY14" fmla="*/ 257796 h 533400"/>
                  <a:gd name="connsiteX15" fmla="*/ 248002 w 438150"/>
                  <a:gd name="connsiteY15" fmla="*/ 200646 h 533400"/>
                  <a:gd name="connsiteX16" fmla="*/ 248002 w 438150"/>
                  <a:gd name="connsiteY16" fmla="*/ 200646 h 533400"/>
                  <a:gd name="connsiteX17" fmla="*/ 248002 w 438150"/>
                  <a:gd name="connsiteY17" fmla="*/ 219696 h 533400"/>
                  <a:gd name="connsiteX18" fmla="*/ 286102 w 438150"/>
                  <a:gd name="connsiteY18" fmla="*/ 257796 h 533400"/>
                  <a:gd name="connsiteX19" fmla="*/ 248002 w 438150"/>
                  <a:gd name="connsiteY19" fmla="*/ 295896 h 533400"/>
                  <a:gd name="connsiteX20" fmla="*/ 248002 w 438150"/>
                  <a:gd name="connsiteY20" fmla="*/ 295896 h 533400"/>
                  <a:gd name="connsiteX21" fmla="*/ 171802 w 438150"/>
                  <a:gd name="connsiteY21" fmla="*/ 295896 h 533400"/>
                  <a:gd name="connsiteX22" fmla="*/ 171802 w 438150"/>
                  <a:gd name="connsiteY22" fmla="*/ 219696 h 533400"/>
                  <a:gd name="connsiteX23" fmla="*/ 248002 w 438150"/>
                  <a:gd name="connsiteY23" fmla="*/ 219696 h 533400"/>
                  <a:gd name="connsiteX24" fmla="*/ 428977 w 438150"/>
                  <a:gd name="connsiteY24" fmla="*/ 133971 h 533400"/>
                  <a:gd name="connsiteX25" fmla="*/ 305152 w 438150"/>
                  <a:gd name="connsiteY25" fmla="*/ 133971 h 533400"/>
                  <a:gd name="connsiteX26" fmla="*/ 305152 w 438150"/>
                  <a:gd name="connsiteY26" fmla="*/ 10146 h 533400"/>
                  <a:gd name="connsiteX27" fmla="*/ 428977 w 438150"/>
                  <a:gd name="connsiteY27" fmla="*/ 133971 h 533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38150" h="533400">
                    <a:moveTo>
                      <a:pt x="286102" y="621"/>
                    </a:moveTo>
                    <a:lnTo>
                      <a:pt x="286102" y="153021"/>
                    </a:lnTo>
                    <a:lnTo>
                      <a:pt x="438502" y="153021"/>
                    </a:lnTo>
                    <a:lnTo>
                      <a:pt x="438502" y="534021"/>
                    </a:lnTo>
                    <a:lnTo>
                      <a:pt x="352" y="534021"/>
                    </a:lnTo>
                    <a:lnTo>
                      <a:pt x="352" y="621"/>
                    </a:lnTo>
                    <a:lnTo>
                      <a:pt x="286102" y="621"/>
                    </a:lnTo>
                    <a:close/>
                    <a:moveTo>
                      <a:pt x="248002" y="200646"/>
                    </a:moveTo>
                    <a:lnTo>
                      <a:pt x="152752" y="200646"/>
                    </a:lnTo>
                    <a:lnTo>
                      <a:pt x="152752" y="410196"/>
                    </a:lnTo>
                    <a:lnTo>
                      <a:pt x="171802" y="410196"/>
                    </a:lnTo>
                    <a:lnTo>
                      <a:pt x="171802" y="314946"/>
                    </a:lnTo>
                    <a:lnTo>
                      <a:pt x="248002" y="314946"/>
                    </a:lnTo>
                    <a:lnTo>
                      <a:pt x="250098" y="314946"/>
                    </a:lnTo>
                    <a:cubicBezTo>
                      <a:pt x="280673" y="313803"/>
                      <a:pt x="305152" y="288657"/>
                      <a:pt x="305152" y="257796"/>
                    </a:cubicBezTo>
                    <a:cubicBezTo>
                      <a:pt x="305152" y="226268"/>
                      <a:pt x="279530" y="200646"/>
                      <a:pt x="248002" y="200646"/>
                    </a:cubicBezTo>
                    <a:lnTo>
                      <a:pt x="248002" y="200646"/>
                    </a:lnTo>
                    <a:close/>
                    <a:moveTo>
                      <a:pt x="248002" y="219696"/>
                    </a:moveTo>
                    <a:cubicBezTo>
                      <a:pt x="269052" y="219696"/>
                      <a:pt x="286102" y="236746"/>
                      <a:pt x="286102" y="257796"/>
                    </a:cubicBezTo>
                    <a:cubicBezTo>
                      <a:pt x="286102" y="278846"/>
                      <a:pt x="269052" y="295896"/>
                      <a:pt x="248002" y="295896"/>
                    </a:cubicBezTo>
                    <a:lnTo>
                      <a:pt x="248002" y="295896"/>
                    </a:lnTo>
                    <a:lnTo>
                      <a:pt x="171802" y="295896"/>
                    </a:lnTo>
                    <a:lnTo>
                      <a:pt x="171802" y="219696"/>
                    </a:lnTo>
                    <a:lnTo>
                      <a:pt x="248002" y="219696"/>
                    </a:lnTo>
                    <a:close/>
                    <a:moveTo>
                      <a:pt x="428977" y="133971"/>
                    </a:moveTo>
                    <a:lnTo>
                      <a:pt x="305152" y="133971"/>
                    </a:lnTo>
                    <a:lnTo>
                      <a:pt x="305152" y="10146"/>
                    </a:lnTo>
                    <a:lnTo>
                      <a:pt x="428977" y="133971"/>
                    </a:lnTo>
                    <a:close/>
                  </a:path>
                </a:pathLst>
              </a:custGeom>
              <a:solidFill>
                <a:srgbClr val="FFFFFF"/>
              </a:solidFill>
              <a:ln>
                <a:noFill/>
              </a:ln>
            </p:spPr>
            <p:txBody>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endParaRPr lang="zh-CN" altLang="en-US"/>
              </a:p>
            </p:txBody>
          </p:sp>
        </p:grpSp>
        <p:sp>
          <p:nvSpPr>
            <p:cNvPr id="52" name="矩形 51" descr="624aae7d-93d7-4c3c-b0ad-c272cfca98b0"/>
            <p:cNvSpPr/>
            <p:nvPr/>
          </p:nvSpPr>
          <p:spPr>
            <a:xfrm>
              <a:off x="7114362" y="1134312"/>
              <a:ext cx="4404538" cy="4999788"/>
            </a:xfrm>
            <a:prstGeom prst="rect">
              <a:avLst/>
            </a:prstGeom>
            <a:solidFill>
              <a:schemeClr val="bg1"/>
            </a:solidFill>
            <a:ln w="12700" cap="rnd">
              <a:noFill/>
              <a:prstDash val="solid"/>
              <a:round/>
            </a:ln>
            <a:effectLst>
              <a:outerShdw blurRad="254000" dist="127000" algn="ctr" rotWithShape="0">
                <a:schemeClr val="bg1">
                  <a:lumMod val="65000"/>
                  <a:alpha val="2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defPPr>
                <a:defRPr lang="zh-CN"/>
              </a:defPPr>
              <a:lvl1pPr marL="0" algn="l" defTabSz="914400" rtl="0" eaLnBrk="1" latinLnBrk="0" hangingPunct="1">
                <a:defRPr sz="1800" kern="1200">
                  <a:solidFill>
                    <a:schemeClr val="lt1"/>
                  </a:solidFill>
                </a:defRPr>
              </a:lvl1pPr>
              <a:lvl2pPr marL="457200" algn="l" defTabSz="914400" rtl="0" eaLnBrk="1" latinLnBrk="0" hangingPunct="1">
                <a:defRPr sz="1800" kern="1200">
                  <a:solidFill>
                    <a:schemeClr val="lt1"/>
                  </a:solidFill>
                </a:defRPr>
              </a:lvl2pPr>
              <a:lvl3pPr marL="914400" algn="l" defTabSz="914400" rtl="0" eaLnBrk="1" latinLnBrk="0" hangingPunct="1">
                <a:defRPr sz="1800" kern="1200">
                  <a:solidFill>
                    <a:schemeClr val="lt1"/>
                  </a:solidFill>
                </a:defRPr>
              </a:lvl3pPr>
              <a:lvl4pPr marL="1371600" algn="l" defTabSz="914400" rtl="0" eaLnBrk="1" latinLnBrk="0" hangingPunct="1">
                <a:defRPr sz="1800" kern="1200">
                  <a:solidFill>
                    <a:schemeClr val="lt1"/>
                  </a:solidFill>
                </a:defRPr>
              </a:lvl4pPr>
              <a:lvl5pPr marL="1828800" algn="l" defTabSz="914400" rtl="0" eaLnBrk="1" latinLnBrk="0" hangingPunct="1">
                <a:defRPr sz="1800" kern="1200">
                  <a:solidFill>
                    <a:schemeClr val="lt1"/>
                  </a:solidFill>
                </a:defRPr>
              </a:lvl5pPr>
              <a:lvl6pPr marL="2286000" algn="l" defTabSz="914400" rtl="0" eaLnBrk="1" latinLnBrk="0" hangingPunct="1">
                <a:defRPr sz="1800" kern="1200">
                  <a:solidFill>
                    <a:schemeClr val="lt1"/>
                  </a:solidFill>
                </a:defRPr>
              </a:lvl6pPr>
              <a:lvl7pPr marL="2743200" algn="l" defTabSz="914400" rtl="0" eaLnBrk="1" latinLnBrk="0" hangingPunct="1">
                <a:defRPr sz="1800" kern="1200">
                  <a:solidFill>
                    <a:schemeClr val="lt1"/>
                  </a:solidFill>
                </a:defRPr>
              </a:lvl7pPr>
              <a:lvl8pPr marL="3200400" algn="l" defTabSz="914400" rtl="0" eaLnBrk="1" latinLnBrk="0" hangingPunct="1">
                <a:defRPr sz="1800" kern="1200">
                  <a:solidFill>
                    <a:schemeClr val="lt1"/>
                  </a:solidFill>
                </a:defRPr>
              </a:lvl8pPr>
              <a:lvl9pPr marL="3657600" algn="l" defTabSz="914400" rtl="0" eaLnBrk="1" latinLnBrk="0" hangingPunct="1">
                <a:defRPr sz="1800" kern="1200">
                  <a:solidFill>
                    <a:schemeClr val="lt1"/>
                  </a:solidFill>
                </a:defRPr>
              </a:lvl9pPr>
            </a:lstStyle>
            <a:p>
              <a:pPr algn="ctr" defTabSz="914400"/>
              <a:endParaRPr lang="zh-CN" altLang="en-US" sz="2000" b="1" dirty="0">
                <a:solidFill>
                  <a:schemeClr val="bg1"/>
                </a:solidFill>
              </a:endParaRPr>
            </a:p>
          </p:txBody>
        </p:sp>
        <p:sp>
          <p:nvSpPr>
            <p:cNvPr id="54" name="Title" descr="62695ea1-1634-4b7c-873f-022281220057"/>
            <p:cNvSpPr txBox="1"/>
            <p:nvPr/>
          </p:nvSpPr>
          <p:spPr>
            <a:xfrm>
              <a:off x="7592473" y="1500554"/>
              <a:ext cx="3926427" cy="4114800"/>
            </a:xfrm>
            <a:prstGeom prst="rect">
              <a:avLst/>
            </a:prstGeom>
            <a:noFill/>
            <a:ln>
              <a:noFill/>
            </a:ln>
          </p:spPr>
          <p:txBody>
            <a:bodyPr wrap="square" lIns="91440" tIns="45720" rIns="91440" bIns="45720" anchor="ctr" anchorCtr="0">
              <a:normAutofit/>
            </a:bodyPr>
            <a:lstStyle/>
            <a:p>
              <a:pPr marL="0" marR="0" lvl="0" indent="0" defTabSz="913765" rtl="0" eaLnBrk="1" fontAlgn="auto" latinLnBrk="0" hangingPunct="1">
                <a:spcBef>
                  <a:spcPts val="0"/>
                </a:spcBef>
                <a:spcAft>
                  <a:spcPts val="0"/>
                </a:spcAft>
                <a:buClrTx/>
                <a:buSzPct val="25000"/>
                <a:buFontTx/>
                <a:buNone/>
                <a:defRPr/>
              </a:pPr>
              <a:endParaRPr lang="en-US" dirty="0"/>
            </a:p>
          </p:txBody>
        </p:sp>
      </p:gr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7917d3a1-e759-4918-bb74-baf6d0c96878"/>
          <p:cNvSpPr>
            <a:spLocks noGrp="1"/>
          </p:cNvSpPr>
          <p:nvPr>
            <p:ph type="title" hasCustomPrompt="1"/>
          </p:nvPr>
        </p:nvSpPr>
        <p:spPr>
          <a:xfrm>
            <a:off x="660400" y="1915766"/>
            <a:ext cx="4845050" cy="987399"/>
          </a:xfrm>
        </p:spPr>
        <p:txBody>
          <a:bodyPr/>
          <a:lstStyle/>
          <a:p>
            <a:pPr algn="ctr"/>
            <a:r>
              <a:rPr lang="zh-CN" altLang="en-US" noProof="0" dirty="0">
                <a:ln>
                  <a:noFill/>
                </a:ln>
                <a:effectLst/>
                <a:uLnTx/>
                <a:uFillTx/>
                <a:sym typeface="+mn-ea"/>
              </a:rPr>
              <a:t>新能源城市公交车及动力电池更新补贴政策</a:t>
            </a:r>
            <a:endParaRPr lang="en-US" dirty="0"/>
          </a:p>
        </p:txBody>
      </p:sp>
      <p:sp>
        <p:nvSpPr>
          <p:cNvPr id="3" name="文本占位符 2" descr="6fb78497-73be-44b7-9d45-1e8a4eacdac5"/>
          <p:cNvSpPr>
            <a:spLocks noGrp="1"/>
          </p:cNvSpPr>
          <p:nvPr>
            <p:ph type="body" idx="1" hasCustomPrompt="1"/>
          </p:nvPr>
        </p:nvSpPr>
        <p:spPr>
          <a:xfrm>
            <a:off x="660400" y="3347085"/>
            <a:ext cx="4845050" cy="2519680"/>
          </a:xfrm>
        </p:spPr>
        <p:txBody>
          <a:bodyPr>
            <a:noAutofit/>
          </a:bodyPr>
          <a:lstStyle/>
          <a:p>
            <a:r>
              <a:rPr lang="en-US" altLang="zh-CN" sz="1600" dirty="0"/>
              <a:t>    </a:t>
            </a:r>
            <a:r>
              <a:rPr lang="zh-CN" altLang="en-US" sz="1600" dirty="0"/>
              <a:t>利用超长期特别国债资金，对城市公交企业（以下简称申请人）更新新能源城市公交车及更换动力电池，给予定额补贴。鼓励结合客流变化、城市公交行业发展等情况，合理选择更换的新能源城市公交车辆车长类型。对更新新能源城市公交车的，每辆车补贴</a:t>
            </a:r>
            <a:r>
              <a:rPr lang="en-US" altLang="zh-CN" sz="1600" dirty="0"/>
              <a:t>10</a:t>
            </a:r>
            <a:r>
              <a:rPr lang="zh-CN" altLang="en-US" sz="1600" dirty="0"/>
              <a:t>万元，</a:t>
            </a:r>
            <a:r>
              <a:rPr lang="zh-CN" altLang="en-US" sz="1600" u="sng" dirty="0"/>
              <a:t>但不得超过车辆购置价格的</a:t>
            </a:r>
            <a:r>
              <a:rPr lang="en-US" altLang="zh-CN" sz="1600" u="sng" dirty="0"/>
              <a:t>50%</a:t>
            </a:r>
            <a:r>
              <a:rPr lang="zh-CN" altLang="en-US" sz="1600" dirty="0"/>
              <a:t>。对更换动力电池的，每辆车补贴</a:t>
            </a:r>
            <a:r>
              <a:rPr lang="en-US" altLang="zh-CN" sz="1600" dirty="0"/>
              <a:t>4.2</a:t>
            </a:r>
            <a:r>
              <a:rPr lang="zh-CN" altLang="en-US" sz="1600" dirty="0"/>
              <a:t>万元，</a:t>
            </a:r>
            <a:r>
              <a:rPr lang="zh-CN" altLang="en-US" sz="1600" u="sng" dirty="0"/>
              <a:t>但不得超过新动力电池购置价格的</a:t>
            </a:r>
            <a:r>
              <a:rPr lang="en-US" altLang="zh-CN" sz="1600" u="sng" dirty="0"/>
              <a:t>50%</a:t>
            </a:r>
            <a:r>
              <a:rPr lang="zh-CN" altLang="en-US" sz="1600" u="sng" dirty="0"/>
              <a:t>。</a:t>
            </a:r>
            <a:endParaRPr lang="zh-CN" altLang="en-US" sz="1600" u="sng"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973effbb-2423-40aa-bd9b-dc92ea5947c1"/>
          <p:cNvSpPr>
            <a:spLocks noGrp="1"/>
          </p:cNvSpPr>
          <p:nvPr>
            <p:ph type="title" hasCustomPrompt="1"/>
          </p:nvPr>
        </p:nvSpPr>
        <p:spPr/>
        <p:txBody>
          <a:bodyPr/>
          <a:lstStyle/>
          <a:p>
            <a:r>
              <a:rPr lang="zh-CN" altLang="en-US" dirty="0"/>
              <a:t>补贴范围与标准</a:t>
            </a:r>
            <a:endParaRPr lang="en-US" dirty="0"/>
          </a:p>
        </p:txBody>
      </p:sp>
      <p:grpSp>
        <p:nvGrpSpPr>
          <p:cNvPr id="65" name="0fb470e5-1029-42ce-833c-e9373f9ba9bf.source.5.zh-Hans.pptx" descr="f69436ad-e55c-484d-b130-8cc53dc8da25"/>
          <p:cNvGrpSpPr/>
          <p:nvPr/>
        </p:nvGrpSpPr>
        <p:grpSpPr>
          <a:xfrm>
            <a:off x="-930103" y="1051366"/>
            <a:ext cx="12450591" cy="4845977"/>
            <a:chOff x="-930103" y="1051366"/>
            <a:chExt cx="12450591" cy="4845977"/>
          </a:xfrm>
        </p:grpSpPr>
        <p:sp>
          <p:nvSpPr>
            <p:cNvPr id="48" name="任意多边形: 形状 47" descr="a993c56c-0cc9-44b3-b13a-ef6c6f606a8d"/>
            <p:cNvSpPr/>
            <p:nvPr/>
          </p:nvSpPr>
          <p:spPr bwMode="auto">
            <a:xfrm rot="13500000">
              <a:off x="-930103" y="3969473"/>
              <a:ext cx="1860206" cy="1860206"/>
            </a:xfrm>
            <a:custGeom>
              <a:avLst/>
              <a:gdLst>
                <a:gd name="connsiteX0" fmla="*/ 1860206 w 1860206"/>
                <a:gd name="connsiteY0" fmla="*/ 1860206 h 1860206"/>
                <a:gd name="connsiteX1" fmla="*/ 0 w 1860206"/>
                <a:gd name="connsiteY1" fmla="*/ 1860206 h 1860206"/>
                <a:gd name="connsiteX2" fmla="*/ 0 w 1860206"/>
                <a:gd name="connsiteY2" fmla="*/ 0 h 1860206"/>
              </a:gdLst>
              <a:ahLst/>
              <a:cxnLst>
                <a:cxn ang="0">
                  <a:pos x="connsiteX0" y="connsiteY0"/>
                </a:cxn>
                <a:cxn ang="0">
                  <a:pos x="connsiteX1" y="connsiteY1"/>
                </a:cxn>
                <a:cxn ang="0">
                  <a:pos x="connsiteX2" y="connsiteY2"/>
                </a:cxn>
              </a:cxnLst>
              <a:rect l="l" t="t" r="r" b="b"/>
              <a:pathLst>
                <a:path w="1860206" h="1860206">
                  <a:moveTo>
                    <a:pt x="1860206" y="1860206"/>
                  </a:moveTo>
                  <a:lnTo>
                    <a:pt x="0" y="1860206"/>
                  </a:lnTo>
                  <a:lnTo>
                    <a:pt x="0" y="0"/>
                  </a:lnTo>
                  <a:close/>
                </a:path>
              </a:pathLst>
            </a:custGeom>
            <a:solidFill>
              <a:schemeClr val="accent2"/>
            </a:solidFill>
            <a:ln w="19050">
              <a:noFill/>
              <a:round/>
            </a:ln>
          </p:spPr>
          <p:txBody>
            <a:bodyPr wrap="square" anchor="ctr">
              <a:noAutofit/>
            </a:bodyPr>
            <a:lstStyle/>
            <a:p>
              <a:pPr algn="ctr"/>
            </a:p>
          </p:txBody>
        </p:sp>
        <p:sp>
          <p:nvSpPr>
            <p:cNvPr id="46" name="任意多边形: 形状 45" descr="ad6a4548-d3c5-46a6-a767-c53889cd5257"/>
            <p:cNvSpPr/>
            <p:nvPr/>
          </p:nvSpPr>
          <p:spPr bwMode="auto">
            <a:xfrm rot="2700000">
              <a:off x="-930100" y="1051366"/>
              <a:ext cx="1860201" cy="1860201"/>
            </a:xfrm>
            <a:custGeom>
              <a:avLst/>
              <a:gdLst>
                <a:gd name="connsiteX0" fmla="*/ 0 w 1860201"/>
                <a:gd name="connsiteY0" fmla="*/ 0 h 1860201"/>
                <a:gd name="connsiteX1" fmla="*/ 1860201 w 1860201"/>
                <a:gd name="connsiteY1" fmla="*/ 0 h 1860201"/>
                <a:gd name="connsiteX2" fmla="*/ 1860201 w 1860201"/>
                <a:gd name="connsiteY2" fmla="*/ 1860201 h 1860201"/>
              </a:gdLst>
              <a:ahLst/>
              <a:cxnLst>
                <a:cxn ang="0">
                  <a:pos x="connsiteX0" y="connsiteY0"/>
                </a:cxn>
                <a:cxn ang="0">
                  <a:pos x="connsiteX1" y="connsiteY1"/>
                </a:cxn>
                <a:cxn ang="0">
                  <a:pos x="connsiteX2" y="connsiteY2"/>
                </a:cxn>
              </a:cxnLst>
              <a:rect l="l" t="t" r="r" b="b"/>
              <a:pathLst>
                <a:path w="1860201" h="1860201">
                  <a:moveTo>
                    <a:pt x="0" y="0"/>
                  </a:moveTo>
                  <a:lnTo>
                    <a:pt x="1860201" y="0"/>
                  </a:lnTo>
                  <a:lnTo>
                    <a:pt x="1860201" y="1860201"/>
                  </a:lnTo>
                  <a:close/>
                </a:path>
              </a:pathLst>
            </a:custGeom>
            <a:solidFill>
              <a:schemeClr val="accent1">
                <a:lumMod val="100000"/>
              </a:schemeClr>
            </a:solidFill>
            <a:ln w="19050">
              <a:noFill/>
              <a:round/>
            </a:ln>
          </p:spPr>
          <p:txBody>
            <a:bodyPr wrap="square" anchor="ctr">
              <a:noAutofit/>
            </a:bodyPr>
            <a:lstStyle/>
            <a:p>
              <a:pPr algn="ctr"/>
            </a:p>
          </p:txBody>
        </p:sp>
        <p:sp>
          <p:nvSpPr>
            <p:cNvPr id="26" name="ïṡḷíďê" descr="614f2cc9-e5a0-4bfa-91fe-519ef0e86a79"/>
            <p:cNvSpPr/>
            <p:nvPr/>
          </p:nvSpPr>
          <p:spPr bwMode="auto">
            <a:xfrm rot="5400000">
              <a:off x="-780266" y="2648735"/>
              <a:ext cx="3121063" cy="1560531"/>
            </a:xfrm>
            <a:custGeom>
              <a:avLst/>
              <a:gdLst>
                <a:gd name="connsiteX0" fmla="*/ 2367656 w 4735313"/>
                <a:gd name="connsiteY0" fmla="*/ 0 h 2367656"/>
                <a:gd name="connsiteX1" fmla="*/ 4735313 w 4735313"/>
                <a:gd name="connsiteY1" fmla="*/ 2367656 h 2367656"/>
                <a:gd name="connsiteX2" fmla="*/ 3847062 w 4735313"/>
                <a:gd name="connsiteY2" fmla="*/ 2367656 h 2367656"/>
                <a:gd name="connsiteX3" fmla="*/ 2367656 w 4735313"/>
                <a:gd name="connsiteY3" fmla="*/ 888250 h 2367656"/>
                <a:gd name="connsiteX4" fmla="*/ 888250 w 4735313"/>
                <a:gd name="connsiteY4" fmla="*/ 2367656 h 2367656"/>
                <a:gd name="connsiteX5" fmla="*/ 0 w 4735313"/>
                <a:gd name="connsiteY5" fmla="*/ 2367656 h 2367656"/>
                <a:gd name="connsiteX6" fmla="*/ 2367656 w 4735313"/>
                <a:gd name="connsiteY6" fmla="*/ 0 h 2367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735313" h="2367656">
                  <a:moveTo>
                    <a:pt x="2367656" y="0"/>
                  </a:moveTo>
                  <a:lnTo>
                    <a:pt x="4735313" y="2367656"/>
                  </a:lnTo>
                  <a:lnTo>
                    <a:pt x="3847062" y="2367656"/>
                  </a:lnTo>
                  <a:lnTo>
                    <a:pt x="2367656" y="888250"/>
                  </a:lnTo>
                  <a:lnTo>
                    <a:pt x="888250" y="2367656"/>
                  </a:lnTo>
                  <a:lnTo>
                    <a:pt x="0" y="2367656"/>
                  </a:lnTo>
                  <a:lnTo>
                    <a:pt x="2367656" y="0"/>
                  </a:lnTo>
                  <a:close/>
                </a:path>
              </a:pathLst>
            </a:custGeom>
            <a:solidFill>
              <a:schemeClr val="tx2">
                <a:alpha val="15000"/>
              </a:schemeClr>
            </a:solidFill>
            <a:ln w="19050">
              <a:noFill/>
              <a:round/>
            </a:ln>
          </p:spPr>
          <p:txBody>
            <a:bodyPr anchor="ctr"/>
            <a:lstStyle/>
            <a:p>
              <a:pPr algn="ctr"/>
            </a:p>
          </p:txBody>
        </p:sp>
        <p:cxnSp>
          <p:nvCxnSpPr>
            <p:cNvPr id="20" name="ïṧľiḓé" descr="147ee1b9-0a3c-4237-8fc9-cfd7458e494a"/>
            <p:cNvCxnSpPr/>
            <p:nvPr/>
          </p:nvCxnSpPr>
          <p:spPr>
            <a:xfrm>
              <a:off x="6951000" y="2214000"/>
              <a:ext cx="4569488" cy="0"/>
            </a:xfrm>
            <a:prstGeom prst="line">
              <a:avLst/>
            </a:prstGeom>
            <a:ln w="12700"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21" name="îṩļiḓé" descr="8986092d-8e35-4768-b388-7a5cd1b7695e"/>
            <p:cNvCxnSpPr/>
            <p:nvPr/>
          </p:nvCxnSpPr>
          <p:spPr>
            <a:xfrm>
              <a:off x="6951000" y="3137925"/>
              <a:ext cx="4569488" cy="0"/>
            </a:xfrm>
            <a:prstGeom prst="line">
              <a:avLst/>
            </a:prstGeom>
            <a:ln w="12700"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22" name="îSḻidè" descr="5fb9d135-2686-4388-bf88-6a9f45b218cc"/>
            <p:cNvCxnSpPr/>
            <p:nvPr/>
          </p:nvCxnSpPr>
          <p:spPr>
            <a:xfrm>
              <a:off x="6951000" y="4061850"/>
              <a:ext cx="4569488" cy="0"/>
            </a:xfrm>
            <a:prstGeom prst="line">
              <a:avLst/>
            </a:prstGeom>
            <a:ln w="12700"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23" name="ïśļiḍe" descr="cb759698-5635-475b-944d-fcfd2e64dc5a"/>
            <p:cNvCxnSpPr/>
            <p:nvPr/>
          </p:nvCxnSpPr>
          <p:spPr>
            <a:xfrm>
              <a:off x="6951000" y="4919100"/>
              <a:ext cx="4569488" cy="0"/>
            </a:xfrm>
            <a:prstGeom prst="line">
              <a:avLst/>
            </a:prstGeom>
            <a:ln w="12700"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44" name="Title" descr="7127f7c0-3f40-434f-8d69-88667eee90c8"/>
            <p:cNvSpPr txBox="1"/>
            <p:nvPr/>
          </p:nvSpPr>
          <p:spPr>
            <a:xfrm>
              <a:off x="1773092" y="1443161"/>
              <a:ext cx="4049395" cy="1882140"/>
            </a:xfrm>
            <a:prstGeom prst="rect">
              <a:avLst/>
            </a:prstGeom>
            <a:noFill/>
            <a:ln>
              <a:noFill/>
            </a:ln>
          </p:spPr>
          <p:txBody>
            <a:bodyPr wrap="square" lIns="91440" tIns="45720" rIns="91440" bIns="45720" anchor="ctr" anchorCtr="0">
              <a:normAutofit/>
            </a:bodyPr>
            <a:lstStyle/>
            <a:p>
              <a:pPr marL="0" marR="0" lvl="0" indent="0" defTabSz="913765" rtl="0" eaLnBrk="1" fontAlgn="auto" latinLnBrk="0" hangingPunct="1">
                <a:spcBef>
                  <a:spcPts val="0"/>
                </a:spcBef>
                <a:spcAft>
                  <a:spcPts val="0"/>
                </a:spcAft>
                <a:buClrTx/>
                <a:buSzPct val="25000"/>
                <a:buFontTx/>
                <a:buNone/>
                <a:defRPr/>
              </a:pPr>
              <a:r>
                <a:rPr kumimoji="0" lang="zh-CN" altLang="en-US" sz="2400" b="1" i="0" u="none" strike="noStrike" kern="1200" cap="none" spc="0" normalizeH="0" baseline="0" noProof="0" dirty="0">
                  <a:ln>
                    <a:noFill/>
                  </a:ln>
                  <a:effectLst/>
                  <a:uLnTx/>
                  <a:uFillTx/>
                </a:rPr>
                <a:t>补贴对象、额度及具体要求</a:t>
              </a:r>
              <a:endParaRPr lang="en-US" dirty="0"/>
            </a:p>
          </p:txBody>
        </p:sp>
        <p:grpSp>
          <p:nvGrpSpPr>
            <p:cNvPr id="59" name="组合 58" descr="c62f5f6e-04ac-4e11-8e3b-d40bc7412042"/>
            <p:cNvGrpSpPr/>
            <p:nvPr/>
          </p:nvGrpSpPr>
          <p:grpSpPr>
            <a:xfrm>
              <a:off x="6281461" y="1285282"/>
              <a:ext cx="5237439" cy="926617"/>
              <a:chOff x="6281461" y="1356752"/>
              <a:chExt cx="5237439" cy="926617"/>
            </a:xfrm>
          </p:grpSpPr>
          <p:sp>
            <p:nvSpPr>
              <p:cNvPr id="9" name="Number1" descr="55bb9453-9b35-4541-9ce5-ef0692947754"/>
              <p:cNvSpPr/>
              <p:nvPr/>
            </p:nvSpPr>
            <p:spPr>
              <a:xfrm>
                <a:off x="6281461" y="1514883"/>
                <a:ext cx="624349" cy="624349"/>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anchor="ctr">
                <a:normAutofit fontScale="92500" lnSpcReduction="20000"/>
              </a:bodyPr>
              <a:lstStyle/>
              <a:p>
                <a:pPr algn="ctr"/>
                <a:r>
                  <a:rPr lang="en-US" altLang="zh-CN" b="1" dirty="0">
                    <a:solidFill>
                      <a:schemeClr val="bg1"/>
                    </a:solidFill>
                  </a:rPr>
                  <a:t>01</a:t>
                </a:r>
                <a:endParaRPr lang="en-US" altLang="zh-CN" b="1" dirty="0">
                  <a:solidFill>
                    <a:schemeClr val="bg1"/>
                  </a:solidFill>
                </a:endParaRPr>
              </a:p>
            </p:txBody>
          </p:sp>
          <p:sp>
            <p:nvSpPr>
              <p:cNvPr id="18" name="Bullet1" descr="be8a4213-f5d2-4e98-9d83-eac0c94a2db1"/>
              <p:cNvSpPr txBox="1"/>
              <p:nvPr/>
            </p:nvSpPr>
            <p:spPr>
              <a:xfrm>
                <a:off x="6905844" y="1356752"/>
                <a:ext cx="4613056" cy="450604"/>
              </a:xfrm>
              <a:prstGeom prst="rect">
                <a:avLst/>
              </a:prstGeom>
              <a:noFill/>
            </p:spPr>
            <p:txBody>
              <a:bodyPr wrap="square" lIns="90000" tIns="46800" rIns="90000" bIns="46800" anchor="b" anchorCtr="0">
                <a:normAutofit/>
              </a:bodyPr>
              <a:lstStyle/>
              <a:p>
                <a:r>
                  <a:rPr lang="zh-CN" altLang="en-US" b="1" dirty="0"/>
                  <a:t>补贴对象</a:t>
                </a:r>
                <a:endParaRPr lang="en-US" dirty="0"/>
              </a:p>
            </p:txBody>
          </p:sp>
          <p:sp>
            <p:nvSpPr>
              <p:cNvPr id="19" name="Text1" descr="20260dcd-8abf-4192-84b7-01a8a18c8f1d"/>
              <p:cNvSpPr txBox="1"/>
              <p:nvPr/>
            </p:nvSpPr>
            <p:spPr>
              <a:xfrm>
                <a:off x="6905844" y="1807354"/>
                <a:ext cx="4613056" cy="476015"/>
              </a:xfrm>
              <a:prstGeom prst="rect">
                <a:avLst/>
              </a:prstGeom>
            </p:spPr>
            <p:txBody>
              <a:bodyPr vert="horz" wrap="square" lIns="90000" tIns="46800" rIns="90000" bIns="46800" anchor="t" anchorCtr="0">
                <a:normAutofit/>
              </a:bodyPr>
              <a:lstStyle/>
              <a:p>
                <a:pPr>
                  <a:lnSpc>
                    <a:spcPct val="120000"/>
                  </a:lnSpc>
                </a:pPr>
                <a:r>
                  <a:rPr lang="zh-CN" altLang="en-US" sz="1200" dirty="0"/>
                  <a:t>对城市公交企业更新新能源公交车及更换动力电池给予定额补贴。</a:t>
                </a:r>
                <a:endParaRPr lang="en-US" dirty="0"/>
              </a:p>
            </p:txBody>
          </p:sp>
        </p:grpSp>
        <p:grpSp>
          <p:nvGrpSpPr>
            <p:cNvPr id="61" name="组合 60" descr="1e11499e-8dce-48a9-b663-855f74f01ddd"/>
            <p:cNvGrpSpPr/>
            <p:nvPr/>
          </p:nvGrpSpPr>
          <p:grpSpPr>
            <a:xfrm>
              <a:off x="6281459" y="2206643"/>
              <a:ext cx="5237441" cy="926617"/>
              <a:chOff x="6281459" y="2235328"/>
              <a:chExt cx="5237441" cy="926617"/>
            </a:xfrm>
          </p:grpSpPr>
          <p:sp>
            <p:nvSpPr>
              <p:cNvPr id="8" name="Number2" descr="a88e2a13-cbcc-4dc5-945b-8002e9517316"/>
              <p:cNvSpPr/>
              <p:nvPr/>
            </p:nvSpPr>
            <p:spPr>
              <a:xfrm>
                <a:off x="6281459" y="2393459"/>
                <a:ext cx="624349" cy="624349"/>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anchor="ctr">
                <a:normAutofit fontScale="92500" lnSpcReduction="20000"/>
              </a:bodyPr>
              <a:lstStyle/>
              <a:p>
                <a:pPr algn="ctr"/>
                <a:r>
                  <a:rPr lang="en-US" altLang="zh-CN" b="1">
                    <a:solidFill>
                      <a:schemeClr val="bg1"/>
                    </a:solidFill>
                  </a:rPr>
                  <a:t>02</a:t>
                </a:r>
                <a:endParaRPr lang="en-US" altLang="zh-CN" b="1">
                  <a:solidFill>
                    <a:schemeClr val="bg1"/>
                  </a:solidFill>
                </a:endParaRPr>
              </a:p>
            </p:txBody>
          </p:sp>
          <p:sp>
            <p:nvSpPr>
              <p:cNvPr id="16" name="Bullet2" descr="823f42fd-fe29-4a68-b309-81b5b29be3b0"/>
              <p:cNvSpPr txBox="1"/>
              <p:nvPr/>
            </p:nvSpPr>
            <p:spPr>
              <a:xfrm>
                <a:off x="6905844" y="2235328"/>
                <a:ext cx="4613056" cy="450604"/>
              </a:xfrm>
              <a:prstGeom prst="rect">
                <a:avLst/>
              </a:prstGeom>
              <a:noFill/>
            </p:spPr>
            <p:txBody>
              <a:bodyPr wrap="square" lIns="90000" tIns="46800" rIns="90000" bIns="46800" anchor="b" anchorCtr="0">
                <a:normAutofit/>
              </a:bodyPr>
              <a:lstStyle/>
              <a:p>
                <a:r>
                  <a:rPr lang="zh-CN" altLang="en-US" b="1" dirty="0"/>
                  <a:t>补贴额度</a:t>
                </a:r>
                <a:endParaRPr lang="en-US" dirty="0"/>
              </a:p>
            </p:txBody>
          </p:sp>
          <p:sp>
            <p:nvSpPr>
              <p:cNvPr id="17" name="Text2" descr="88fba4cf-b625-445c-9b90-76520dbb3b66"/>
              <p:cNvSpPr txBox="1"/>
              <p:nvPr/>
            </p:nvSpPr>
            <p:spPr>
              <a:xfrm>
                <a:off x="6905844" y="2685930"/>
                <a:ext cx="4613056" cy="476015"/>
              </a:xfrm>
              <a:prstGeom prst="rect">
                <a:avLst/>
              </a:prstGeom>
            </p:spPr>
            <p:txBody>
              <a:bodyPr vert="horz" wrap="square" lIns="90000" tIns="46800" rIns="90000" bIns="46800" anchor="t" anchorCtr="0">
                <a:normAutofit lnSpcReduction="20000"/>
              </a:bodyPr>
              <a:lstStyle/>
              <a:p>
                <a:pPr>
                  <a:lnSpc>
                    <a:spcPct val="120000"/>
                  </a:lnSpc>
                </a:pPr>
                <a:r>
                  <a:rPr lang="zh-CN" altLang="en-US" sz="1200" dirty="0"/>
                  <a:t>更新车辆每辆补贴10万元，更换电池每辆补贴4.2万元，但均不得</a:t>
                </a:r>
                <a:r>
                  <a:rPr lang="zh-CN" altLang="en-US" sz="1200" dirty="0"/>
                  <a:t>过超购置价</a:t>
                </a:r>
                <a:r>
                  <a:rPr lang="zh-CN" altLang="en-US" sz="1200" dirty="0"/>
                  <a:t>的50%。</a:t>
                </a:r>
                <a:endParaRPr lang="en-US" dirty="0"/>
              </a:p>
            </p:txBody>
          </p:sp>
        </p:grpSp>
        <p:grpSp>
          <p:nvGrpSpPr>
            <p:cNvPr id="63" name="组合 62" descr="f84aaeb7-a823-4ec3-97db-50fc50936a9a"/>
            <p:cNvGrpSpPr/>
            <p:nvPr/>
          </p:nvGrpSpPr>
          <p:grpSpPr>
            <a:xfrm>
              <a:off x="6281459" y="3128004"/>
              <a:ext cx="5237441" cy="926617"/>
              <a:chOff x="6281459" y="3113904"/>
              <a:chExt cx="5237441" cy="926617"/>
            </a:xfrm>
          </p:grpSpPr>
          <p:sp>
            <p:nvSpPr>
              <p:cNvPr id="7" name="Number3" descr="ffda9915-2a63-4558-85f1-b049f25fcdd9"/>
              <p:cNvSpPr/>
              <p:nvPr/>
            </p:nvSpPr>
            <p:spPr>
              <a:xfrm>
                <a:off x="6281459" y="3272035"/>
                <a:ext cx="624349" cy="624349"/>
              </a:xfrm>
              <a:prstGeom prst="diamon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anchor="ctr">
                <a:normAutofit fontScale="92500" lnSpcReduction="20000"/>
              </a:bodyPr>
              <a:lstStyle/>
              <a:p>
                <a:pPr algn="ctr"/>
                <a:r>
                  <a:rPr lang="en-US" altLang="zh-CN" b="1">
                    <a:solidFill>
                      <a:schemeClr val="bg1"/>
                    </a:solidFill>
                  </a:rPr>
                  <a:t>03</a:t>
                </a:r>
                <a:endParaRPr lang="en-US" altLang="zh-CN" b="1">
                  <a:solidFill>
                    <a:schemeClr val="bg1"/>
                  </a:solidFill>
                </a:endParaRPr>
              </a:p>
            </p:txBody>
          </p:sp>
          <p:sp>
            <p:nvSpPr>
              <p:cNvPr id="14" name="Bullet3" descr="e8ca3eba-97ae-40cf-a757-db05cff95c64"/>
              <p:cNvSpPr txBox="1"/>
              <p:nvPr/>
            </p:nvSpPr>
            <p:spPr>
              <a:xfrm>
                <a:off x="6905844" y="3113904"/>
                <a:ext cx="4613056" cy="450604"/>
              </a:xfrm>
              <a:prstGeom prst="rect">
                <a:avLst/>
              </a:prstGeom>
              <a:noFill/>
            </p:spPr>
            <p:txBody>
              <a:bodyPr wrap="square" lIns="90000" tIns="46800" rIns="90000" bIns="46800" anchor="b" anchorCtr="0">
                <a:normAutofit/>
              </a:bodyPr>
              <a:lstStyle/>
              <a:p>
                <a:r>
                  <a:rPr lang="zh-CN" altLang="en-US" b="1" dirty="0"/>
                  <a:t>申请人要求</a:t>
                </a:r>
                <a:endParaRPr lang="en-US" dirty="0"/>
              </a:p>
            </p:txBody>
          </p:sp>
          <p:sp>
            <p:nvSpPr>
              <p:cNvPr id="15" name="Text3" descr="dffdac71-73ad-4cfc-8ac2-b275a1c278a9"/>
              <p:cNvSpPr txBox="1"/>
              <p:nvPr/>
            </p:nvSpPr>
            <p:spPr>
              <a:xfrm>
                <a:off x="6905844" y="3564506"/>
                <a:ext cx="4613056" cy="476015"/>
              </a:xfrm>
              <a:prstGeom prst="rect">
                <a:avLst/>
              </a:prstGeom>
            </p:spPr>
            <p:txBody>
              <a:bodyPr vert="horz" wrap="square" lIns="90000" tIns="46800" rIns="90000" bIns="46800" anchor="t" anchorCtr="0">
                <a:normAutofit/>
              </a:bodyPr>
              <a:lstStyle/>
              <a:p>
                <a:pPr>
                  <a:lnSpc>
                    <a:spcPct val="120000"/>
                  </a:lnSpc>
                </a:pPr>
                <a:r>
                  <a:rPr lang="zh-CN" altLang="en-US" sz="1200" dirty="0"/>
                  <a:t>申请人须依法取得城市公共汽电车线路运营权的企业。</a:t>
                </a:r>
                <a:endParaRPr lang="en-US" dirty="0"/>
              </a:p>
            </p:txBody>
          </p:sp>
        </p:grpSp>
        <p:grpSp>
          <p:nvGrpSpPr>
            <p:cNvPr id="62" name="组合 61" descr="dd961dd1-df14-415b-95c7-6c3e3003d812"/>
            <p:cNvGrpSpPr/>
            <p:nvPr/>
          </p:nvGrpSpPr>
          <p:grpSpPr>
            <a:xfrm>
              <a:off x="6281459" y="4049365"/>
              <a:ext cx="5237441" cy="926617"/>
              <a:chOff x="6281459" y="3992480"/>
              <a:chExt cx="5237441" cy="926617"/>
            </a:xfrm>
          </p:grpSpPr>
          <p:sp>
            <p:nvSpPr>
              <p:cNvPr id="12" name="Bullet4" descr="ea222a0a-1002-4116-877d-f53ba4eb783c"/>
              <p:cNvSpPr txBox="1"/>
              <p:nvPr/>
            </p:nvSpPr>
            <p:spPr>
              <a:xfrm>
                <a:off x="6905844" y="3992480"/>
                <a:ext cx="4613056" cy="450604"/>
              </a:xfrm>
              <a:prstGeom prst="rect">
                <a:avLst/>
              </a:prstGeom>
              <a:noFill/>
            </p:spPr>
            <p:txBody>
              <a:bodyPr wrap="square" lIns="90000" tIns="46800" rIns="90000" bIns="46800" anchor="b" anchorCtr="0">
                <a:normAutofit/>
              </a:bodyPr>
              <a:lstStyle/>
              <a:p>
                <a:r>
                  <a:rPr lang="zh-CN" altLang="en-US" b="1" dirty="0"/>
                  <a:t>车辆认定</a:t>
                </a:r>
                <a:endParaRPr lang="en-US" dirty="0"/>
              </a:p>
            </p:txBody>
          </p:sp>
          <p:sp>
            <p:nvSpPr>
              <p:cNvPr id="13" name="Text4" descr="01b741da-d95f-4c4e-9036-15b093e969f2"/>
              <p:cNvSpPr txBox="1"/>
              <p:nvPr/>
            </p:nvSpPr>
            <p:spPr>
              <a:xfrm>
                <a:off x="6905844" y="4443082"/>
                <a:ext cx="4613056" cy="476015"/>
              </a:xfrm>
              <a:prstGeom prst="rect">
                <a:avLst/>
              </a:prstGeom>
            </p:spPr>
            <p:txBody>
              <a:bodyPr vert="horz" wrap="square" lIns="90000" tIns="46800" rIns="90000" bIns="46800" anchor="t" anchorCtr="0">
                <a:normAutofit/>
              </a:bodyPr>
              <a:lstStyle/>
              <a:p>
                <a:pPr>
                  <a:lnSpc>
                    <a:spcPct val="120000"/>
                  </a:lnSpc>
                </a:pPr>
                <a:r>
                  <a:rPr lang="zh-CN" altLang="en-US" sz="1200" dirty="0"/>
                  <a:t>城市公交车由所在地交通运输主管部门认定，新购车须为公交客运。</a:t>
                </a:r>
                <a:endParaRPr lang="en-US" dirty="0"/>
              </a:p>
            </p:txBody>
          </p:sp>
          <p:sp>
            <p:nvSpPr>
              <p:cNvPr id="6" name="Number4" descr="8a328a9c-094e-4aac-8cd3-614155c4fbb9"/>
              <p:cNvSpPr/>
              <p:nvPr/>
            </p:nvSpPr>
            <p:spPr>
              <a:xfrm>
                <a:off x="6281459" y="4150611"/>
                <a:ext cx="624349" cy="624349"/>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anchor="ctr">
                <a:normAutofit fontScale="92500" lnSpcReduction="20000"/>
              </a:bodyPr>
              <a:lstStyle/>
              <a:p>
                <a:pPr algn="ctr"/>
                <a:r>
                  <a:rPr lang="en-US" altLang="zh-CN" b="1">
                    <a:solidFill>
                      <a:schemeClr val="bg1"/>
                    </a:solidFill>
                  </a:rPr>
                  <a:t>04</a:t>
                </a:r>
                <a:endParaRPr lang="en-US" altLang="zh-CN" b="1">
                  <a:solidFill>
                    <a:schemeClr val="bg1"/>
                  </a:solidFill>
                </a:endParaRPr>
              </a:p>
            </p:txBody>
          </p:sp>
        </p:grpSp>
        <p:grpSp>
          <p:nvGrpSpPr>
            <p:cNvPr id="60" name="组合 59" descr="18c55bd0-015a-4554-9a51-3f6fc6ec0663"/>
            <p:cNvGrpSpPr/>
            <p:nvPr/>
          </p:nvGrpSpPr>
          <p:grpSpPr>
            <a:xfrm>
              <a:off x="6276020" y="4970726"/>
              <a:ext cx="5242880" cy="926617"/>
              <a:chOff x="6276020" y="4871056"/>
              <a:chExt cx="5242880" cy="926617"/>
            </a:xfrm>
          </p:grpSpPr>
          <p:sp>
            <p:nvSpPr>
              <p:cNvPr id="10" name="Bullet5" descr="5aa503e7-501b-4cfc-983d-4ec51bce5be7"/>
              <p:cNvSpPr txBox="1"/>
              <p:nvPr/>
            </p:nvSpPr>
            <p:spPr>
              <a:xfrm>
                <a:off x="6905844" y="4871056"/>
                <a:ext cx="4613056" cy="450604"/>
              </a:xfrm>
              <a:prstGeom prst="rect">
                <a:avLst/>
              </a:prstGeom>
              <a:noFill/>
            </p:spPr>
            <p:txBody>
              <a:bodyPr wrap="square" lIns="90000" tIns="46800" rIns="90000" bIns="46800" anchor="b" anchorCtr="0">
                <a:normAutofit/>
              </a:bodyPr>
              <a:lstStyle/>
              <a:p>
                <a:r>
                  <a:rPr lang="zh-CN" altLang="en-US" b="1" dirty="0"/>
                  <a:t>更新更换要求</a:t>
                </a:r>
                <a:endParaRPr lang="en-US" dirty="0"/>
              </a:p>
            </p:txBody>
          </p:sp>
          <p:sp>
            <p:nvSpPr>
              <p:cNvPr id="11" name="Text5" descr="9b017f20-223b-4778-9811-26cb5e16cae8"/>
              <p:cNvSpPr txBox="1"/>
              <p:nvPr/>
            </p:nvSpPr>
            <p:spPr>
              <a:xfrm>
                <a:off x="6905844" y="5321658"/>
                <a:ext cx="4613056" cy="476015"/>
              </a:xfrm>
              <a:prstGeom prst="rect">
                <a:avLst/>
              </a:prstGeom>
            </p:spPr>
            <p:txBody>
              <a:bodyPr vert="horz" wrap="square" lIns="90000" tIns="46800" rIns="90000" bIns="46800" anchor="t" anchorCtr="0">
                <a:noAutofit/>
              </a:bodyPr>
              <a:lstStyle/>
              <a:p>
                <a:pPr>
                  <a:lnSpc>
                    <a:spcPct val="120000"/>
                  </a:lnSpc>
                </a:pPr>
                <a:r>
                  <a:rPr lang="zh-CN" altLang="en-US" sz="1100" dirty="0"/>
                  <a:t>更新车辆纳入指定目录，更换电池质保不低于5年且符合相关公告要求。（更换后的动力电池应在</a:t>
                </a:r>
                <a:r>
                  <a:rPr lang="en-US" altLang="zh-CN" sz="1100" dirty="0"/>
                  <a:t>2024</a:t>
                </a:r>
                <a:r>
                  <a:rPr lang="zh-CN" altLang="en-US" sz="1100" dirty="0"/>
                  <a:t>年</a:t>
                </a:r>
                <a:r>
                  <a:rPr lang="en-US" altLang="zh-CN" sz="1100" dirty="0"/>
                  <a:t>1</a:t>
                </a:r>
                <a:r>
                  <a:rPr lang="zh-CN" altLang="en-US" sz="1100" dirty="0"/>
                  <a:t>月</a:t>
                </a:r>
                <a:r>
                  <a:rPr lang="en-US" altLang="zh-CN" sz="1100" dirty="0"/>
                  <a:t>1</a:t>
                </a:r>
                <a:r>
                  <a:rPr lang="zh-CN" altLang="en-US" sz="1100" dirty="0"/>
                  <a:t>日（含当日，下同）后生产）</a:t>
                </a:r>
                <a:endParaRPr lang="zh-CN" altLang="en-US" sz="1100" dirty="0"/>
              </a:p>
            </p:txBody>
          </p:sp>
          <p:sp>
            <p:nvSpPr>
              <p:cNvPr id="5" name="Number5" descr="40bdf9a6-87a2-4815-97dd-19af11b963cf"/>
              <p:cNvSpPr/>
              <p:nvPr/>
            </p:nvSpPr>
            <p:spPr>
              <a:xfrm>
                <a:off x="6276020" y="5029187"/>
                <a:ext cx="624349" cy="624349"/>
              </a:xfrm>
              <a:prstGeom prst="diamond">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90000" tIns="46800" rIns="90000" bIns="46800" anchor="ctr">
                <a:normAutofit fontScale="92500" lnSpcReduction="20000"/>
              </a:bodyPr>
              <a:lstStyle/>
              <a:p>
                <a:pPr algn="ctr"/>
                <a:r>
                  <a:rPr lang="en-US" altLang="zh-CN" b="1" dirty="0">
                    <a:solidFill>
                      <a:schemeClr val="bg1"/>
                    </a:solidFill>
                  </a:rPr>
                  <a:t>05</a:t>
                </a:r>
                <a:endParaRPr lang="en-US" altLang="zh-CN" b="1" dirty="0">
                  <a:solidFill>
                    <a:schemeClr val="bg1"/>
                  </a:solidFill>
                </a:endParaRPr>
              </a:p>
            </p:txBody>
          </p:sp>
        </p:grpSp>
      </p:grpSp>
      <p:sp>
        <p:nvSpPr>
          <p:cNvPr id="3" name="文本框 2"/>
          <p:cNvSpPr txBox="1"/>
          <p:nvPr/>
        </p:nvSpPr>
        <p:spPr>
          <a:xfrm>
            <a:off x="1739900" y="2988945"/>
            <a:ext cx="4082415" cy="2861310"/>
          </a:xfrm>
          <a:prstGeom prst="rect">
            <a:avLst/>
          </a:prstGeom>
          <a:noFill/>
        </p:spPr>
        <p:txBody>
          <a:bodyPr wrap="square" rtlCol="0">
            <a:spAutoFit/>
          </a:bodyPr>
          <a:p>
            <a:pPr algn="l"/>
            <a:r>
              <a:rPr lang="en-US" altLang="zh-CN"/>
              <a:t>    </a:t>
            </a:r>
            <a:r>
              <a:rPr lang="zh-CN" altLang="en-US"/>
              <a:t>补贴资金支持车龄</a:t>
            </a:r>
            <a:r>
              <a:rPr lang="en-US" altLang="zh-CN"/>
              <a:t>8</a:t>
            </a:r>
            <a:r>
              <a:rPr lang="zh-CN" altLang="en-US"/>
              <a:t>年及以上，即</a:t>
            </a:r>
            <a:r>
              <a:rPr lang="en-US" altLang="zh-CN"/>
              <a:t>2017</a:t>
            </a:r>
            <a:r>
              <a:rPr lang="zh-CN" altLang="en-US"/>
              <a:t>年</a:t>
            </a:r>
            <a:r>
              <a:rPr lang="en-US" altLang="zh-CN"/>
              <a:t>12</a:t>
            </a:r>
            <a:r>
              <a:rPr lang="zh-CN" altLang="en-US"/>
              <a:t>月</a:t>
            </a:r>
            <a:r>
              <a:rPr lang="en-US" altLang="zh-CN"/>
              <a:t>31</a:t>
            </a:r>
            <a:r>
              <a:rPr lang="zh-CN" altLang="en-US"/>
              <a:t>日前注册登记的城市公交车车辆更新，以及</a:t>
            </a:r>
            <a:r>
              <a:rPr lang="en-US" altLang="zh-CN"/>
              <a:t>2025</a:t>
            </a:r>
            <a:r>
              <a:rPr lang="zh-CN" altLang="en-US"/>
              <a:t>年</a:t>
            </a:r>
            <a:r>
              <a:rPr lang="en-US" altLang="zh-CN"/>
              <a:t>12</a:t>
            </a:r>
            <a:r>
              <a:rPr lang="zh-CN" altLang="en-US"/>
              <a:t>月</a:t>
            </a:r>
            <a:r>
              <a:rPr lang="en-US" altLang="zh-CN"/>
              <a:t>31</a:t>
            </a:r>
            <a:r>
              <a:rPr lang="zh-CN" altLang="en-US"/>
              <a:t>日前超出质保期或不满足安全运营条件的新能源城市公交车动力电池更换。</a:t>
            </a:r>
            <a:endParaRPr lang="zh-CN" altLang="en-US"/>
          </a:p>
          <a:p>
            <a:pPr algn="l"/>
            <a:endParaRPr lang="zh-CN" altLang="en-US"/>
          </a:p>
          <a:p>
            <a:pPr algn="l"/>
            <a:r>
              <a:rPr lang="en-US" altLang="zh-CN"/>
              <a:t> </a:t>
            </a:r>
            <a:r>
              <a:rPr lang="zh-CN" altLang="en-US"/>
              <a:t>★</a:t>
            </a:r>
            <a:r>
              <a:rPr lang="en-US" altLang="zh-CN"/>
              <a:t> </a:t>
            </a:r>
            <a:r>
              <a:rPr lang="zh-CN" altLang="en-US"/>
              <a:t>已享受超长期特别国债资金支持新能源城市公交车更新的，不再享受城市交通发展奖励资金支持新能源城市公交车更新。</a:t>
            </a:r>
            <a:endParaRPr lang="zh-CN" alt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973effbb-2423-40aa-bd9b-dc92ea5947c1"/>
          <p:cNvSpPr>
            <a:spLocks noGrp="1"/>
          </p:cNvSpPr>
          <p:nvPr>
            <p:ph type="title" hasCustomPrompt="1"/>
          </p:nvPr>
        </p:nvSpPr>
        <p:spPr/>
        <p:txBody>
          <a:bodyPr/>
          <a:lstStyle/>
          <a:p>
            <a:r>
              <a:rPr lang="zh-CN" altLang="en-US" dirty="0"/>
              <a:t>补贴申报与审核</a:t>
            </a:r>
            <a:endParaRPr lang="en-US" dirty="0"/>
          </a:p>
        </p:txBody>
      </p:sp>
      <p:grpSp>
        <p:nvGrpSpPr>
          <p:cNvPr id="6" name="5f56f770-60ad-4d0b-b365-26897ff6972d.source.5.zh-Hans.pptx" descr="f56ef867-f691-4e0a-ad48-c7eee9414358"/>
          <p:cNvGrpSpPr/>
          <p:nvPr/>
        </p:nvGrpSpPr>
        <p:grpSpPr>
          <a:xfrm>
            <a:off x="652439" y="1130300"/>
            <a:ext cx="10887122" cy="4711700"/>
            <a:chOff x="652439" y="1130300"/>
            <a:chExt cx="10887122" cy="4711700"/>
          </a:xfrm>
        </p:grpSpPr>
        <p:grpSp>
          <p:nvGrpSpPr>
            <p:cNvPr id="4" name="组合 3" descr="1a1c82ce-fef7-4310-b0f4-3f7a345d0315"/>
            <p:cNvGrpSpPr/>
            <p:nvPr/>
          </p:nvGrpSpPr>
          <p:grpSpPr>
            <a:xfrm>
              <a:off x="652439" y="2903325"/>
              <a:ext cx="10887122" cy="2938675"/>
              <a:chOff x="652439" y="2903325"/>
              <a:chExt cx="10887122" cy="2938675"/>
            </a:xfrm>
          </p:grpSpPr>
          <p:grpSp>
            <p:nvGrpSpPr>
              <p:cNvPr id="41" name="组合 40" descr="1382cfc8-df8a-484b-b637-7e37483497dc"/>
              <p:cNvGrpSpPr/>
              <p:nvPr/>
            </p:nvGrpSpPr>
            <p:grpSpPr>
              <a:xfrm>
                <a:off x="652439" y="2903325"/>
                <a:ext cx="2155284" cy="2938675"/>
                <a:chOff x="652439" y="2903325"/>
                <a:chExt cx="2155284" cy="2938675"/>
              </a:xfrm>
            </p:grpSpPr>
            <p:cxnSp>
              <p:nvCxnSpPr>
                <p:cNvPr id="23" name="连接符: 肘形 22" descr="87834d71-bd7e-4d76-908a-30147d921c59"/>
                <p:cNvCxnSpPr>
                  <a:endCxn id="13" idx="1"/>
                </p:cNvCxnSpPr>
                <p:nvPr/>
              </p:nvCxnSpPr>
              <p:spPr>
                <a:xfrm rot="16200000" flipH="1">
                  <a:off x="125804" y="4039250"/>
                  <a:ext cx="1372976" cy="152476"/>
                </a:xfrm>
                <a:prstGeom prst="bentConnector2">
                  <a:avLst/>
                </a:prstGeom>
                <a:ln w="19050" cap="rnd">
                  <a:solidFill>
                    <a:schemeClr val="tx2">
                      <a:alpha val="15000"/>
                    </a:schemeClr>
                  </a:solidFill>
                  <a:round/>
                </a:ln>
              </p:spPr>
              <p:style>
                <a:lnRef idx="1">
                  <a:schemeClr val="accent1"/>
                </a:lnRef>
                <a:fillRef idx="0">
                  <a:schemeClr val="accent1"/>
                </a:fillRef>
                <a:effectRef idx="0">
                  <a:schemeClr val="accent1"/>
                </a:effectRef>
                <a:fontRef idx="minor">
                  <a:schemeClr val="tx1"/>
                </a:fontRef>
              </p:style>
            </p:cxnSp>
            <p:sp>
              <p:nvSpPr>
                <p:cNvPr id="7" name="Bullet1" descr="2739e271-c9c7-4e5f-a8aa-70c7e6871bd9"/>
                <p:cNvSpPr/>
                <p:nvPr/>
              </p:nvSpPr>
              <p:spPr>
                <a:xfrm>
                  <a:off x="652439" y="2903325"/>
                  <a:ext cx="2143972" cy="525675"/>
                </a:xfrm>
                <a:prstGeom prst="roundRect">
                  <a:avLst/>
                </a:prstGeom>
                <a:solidFill>
                  <a:schemeClr val="accent1"/>
                </a:solidFill>
                <a:ln w="12700" cap="rnd">
                  <a:noFill/>
                  <a:prstDash val="solid"/>
                  <a:round/>
                </a:ln>
                <a:effectLst>
                  <a:outerShdw blurRad="254000" dist="127000" algn="ctr" rotWithShape="0">
                    <a:schemeClr val="accent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zh-CN" altLang="en-US" b="1" dirty="0">
                      <a:solidFill>
                        <a:srgbClr val="FFFFFF"/>
                      </a:solidFill>
                    </a:rPr>
                    <a:t>申报方式</a:t>
                  </a:r>
                  <a:endParaRPr lang="en-US" dirty="0"/>
                </a:p>
              </p:txBody>
            </p:sp>
            <p:sp>
              <p:nvSpPr>
                <p:cNvPr id="13" name="Text1" descr="1718fd62-37c5-4cac-800e-68cd9aea9d31"/>
                <p:cNvSpPr/>
                <p:nvPr/>
              </p:nvSpPr>
              <p:spPr>
                <a:xfrm>
                  <a:off x="888530" y="3761951"/>
                  <a:ext cx="1919193" cy="2080049"/>
                </a:xfrm>
                <a:prstGeom prst="roundRect">
                  <a:avLst>
                    <a:gd name="adj" fmla="val 6961"/>
                  </a:avLst>
                </a:prstGeom>
                <a:solidFill>
                  <a:schemeClr val="tx2">
                    <a:alpha val="15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1" forceAA="0" compatLnSpc="1">
                  <a:normAutofit/>
                </a:bodyPr>
                <a:lstStyle/>
                <a:p>
                  <a:pPr algn="just" defTabSz="914400">
                    <a:lnSpc>
                      <a:spcPct val="120000"/>
                    </a:lnSpc>
                  </a:pPr>
                  <a:r>
                    <a:rPr lang="zh-CN" altLang="en-US" sz="1200" dirty="0">
                      <a:solidFill>
                        <a:schemeClr val="tx1"/>
                      </a:solidFill>
                    </a:rPr>
                    <a:t>采取线上系统申报和线下材料报送相结合的方式。</a:t>
                  </a:r>
                  <a:endParaRPr lang="en-US" dirty="0"/>
                </a:p>
              </p:txBody>
            </p:sp>
          </p:grpSp>
          <p:grpSp>
            <p:nvGrpSpPr>
              <p:cNvPr id="42" name="组合 41" descr="9a73cdc0-8e66-4f1f-b77c-93fdd324f50b"/>
              <p:cNvGrpSpPr/>
              <p:nvPr/>
            </p:nvGrpSpPr>
            <p:grpSpPr>
              <a:xfrm>
                <a:off x="2838226" y="2903325"/>
                <a:ext cx="2155284" cy="2938675"/>
                <a:chOff x="2838226" y="2903325"/>
                <a:chExt cx="2155284" cy="2938675"/>
              </a:xfrm>
            </p:grpSpPr>
            <p:cxnSp>
              <p:nvCxnSpPr>
                <p:cNvPr id="24" name="连接符: 肘形 23" descr="bb512019-b161-4ad8-bf0d-b53f892d2ae9"/>
                <p:cNvCxnSpPr/>
                <p:nvPr/>
              </p:nvCxnSpPr>
              <p:spPr>
                <a:xfrm rot="16200000" flipH="1">
                  <a:off x="2616843" y="3734001"/>
                  <a:ext cx="762476" cy="152475"/>
                </a:xfrm>
                <a:prstGeom prst="bentConnector2">
                  <a:avLst/>
                </a:prstGeom>
                <a:ln w="19050" cap="rnd">
                  <a:solidFill>
                    <a:schemeClr val="tx2">
                      <a:alpha val="15000"/>
                    </a:schemeClr>
                  </a:solidFill>
                  <a:round/>
                </a:ln>
              </p:spPr>
              <p:style>
                <a:lnRef idx="1">
                  <a:schemeClr val="accent1"/>
                </a:lnRef>
                <a:fillRef idx="0">
                  <a:schemeClr val="accent1"/>
                </a:fillRef>
                <a:effectRef idx="0">
                  <a:schemeClr val="accent1"/>
                </a:effectRef>
                <a:fontRef idx="minor">
                  <a:schemeClr val="tx1"/>
                </a:fontRef>
              </p:style>
            </p:cxnSp>
            <p:sp>
              <p:nvSpPr>
                <p:cNvPr id="3" name="Bullet2" descr="884bd06a-3707-4706-b7cc-6db7c6157a59"/>
                <p:cNvSpPr/>
                <p:nvPr/>
              </p:nvSpPr>
              <p:spPr>
                <a:xfrm>
                  <a:off x="2838226" y="2903325"/>
                  <a:ext cx="2143972" cy="525675"/>
                </a:xfrm>
                <a:prstGeom prst="roundRect">
                  <a:avLst/>
                </a:prstGeom>
                <a:solidFill>
                  <a:schemeClr val="accent3"/>
                </a:solidFill>
                <a:ln w="12700" cap="rnd">
                  <a:noFill/>
                  <a:prstDash val="solid"/>
                  <a:round/>
                </a:ln>
                <a:effectLst>
                  <a:outerShdw blurRad="254000" dist="127000" algn="ctr" rotWithShape="0">
                    <a:schemeClr val="accent3">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zh-CN" altLang="en-US" b="1" dirty="0">
                      <a:solidFill>
                        <a:srgbClr val="FFFFFF"/>
                      </a:solidFill>
                    </a:rPr>
                    <a:t>线上申报系统</a:t>
                  </a:r>
                  <a:endParaRPr lang="en-US" dirty="0"/>
                </a:p>
              </p:txBody>
            </p:sp>
            <p:sp>
              <p:nvSpPr>
                <p:cNvPr id="14" name="Text2" descr="28c072af-19ed-426c-a1d9-7818d717d898"/>
                <p:cNvSpPr/>
                <p:nvPr/>
              </p:nvSpPr>
              <p:spPr>
                <a:xfrm>
                  <a:off x="3074317" y="3761951"/>
                  <a:ext cx="1919193" cy="2080049"/>
                </a:xfrm>
                <a:prstGeom prst="roundRect">
                  <a:avLst>
                    <a:gd name="adj" fmla="val 6961"/>
                  </a:avLst>
                </a:prstGeom>
                <a:solidFill>
                  <a:schemeClr val="tx2">
                    <a:alpha val="15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1" forceAA="0" compatLnSpc="1">
                  <a:normAutofit/>
                </a:bodyPr>
                <a:lstStyle/>
                <a:p>
                  <a:pPr algn="just" defTabSz="914400">
                    <a:lnSpc>
                      <a:spcPct val="120000"/>
                    </a:lnSpc>
                  </a:pPr>
                  <a:r>
                    <a:rPr lang="zh-CN" altLang="en-US" sz="1200" dirty="0">
                      <a:solidFill>
                        <a:schemeClr val="tx1"/>
                      </a:solidFill>
                    </a:rPr>
                    <a:t>通过“新疆维吾尔自治区城乡道路客运成品油价格补贴月报管理系统”申报。（系统网址：https://yb.xjdlys.cn:8181）申报。</a:t>
                  </a:r>
                  <a:endParaRPr lang="zh-CN" altLang="en-US" dirty="0"/>
                </a:p>
              </p:txBody>
            </p:sp>
          </p:grpSp>
          <p:grpSp>
            <p:nvGrpSpPr>
              <p:cNvPr id="43" name="组合 42" descr="3d107b8a-ed4c-4e76-a8d2-53e65b9ade7d"/>
              <p:cNvGrpSpPr/>
              <p:nvPr/>
            </p:nvGrpSpPr>
            <p:grpSpPr>
              <a:xfrm>
                <a:off x="5024013" y="2903325"/>
                <a:ext cx="2143972" cy="2938675"/>
                <a:chOff x="5024013" y="2903325"/>
                <a:chExt cx="2143972" cy="2938675"/>
              </a:xfrm>
            </p:grpSpPr>
            <p:sp>
              <p:nvSpPr>
                <p:cNvPr id="11" name="Bullet3" descr="c818e305-a95b-4188-a26a-c5d3b7ec1305"/>
                <p:cNvSpPr/>
                <p:nvPr/>
              </p:nvSpPr>
              <p:spPr>
                <a:xfrm>
                  <a:off x="5024013" y="2903325"/>
                  <a:ext cx="2143972" cy="525675"/>
                </a:xfrm>
                <a:prstGeom prst="roundRect">
                  <a:avLst/>
                </a:prstGeom>
                <a:solidFill>
                  <a:schemeClr val="accent2"/>
                </a:solidFill>
                <a:ln w="12700" cap="rnd">
                  <a:noFill/>
                  <a:prstDash val="solid"/>
                  <a:round/>
                </a:ln>
                <a:effectLst>
                  <a:outerShdw blurRad="254000" dist="127000" algn="ctr" rotWithShape="0">
                    <a:schemeClr val="accent2">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zh-CN" altLang="en-US" b="1" dirty="0">
                      <a:solidFill>
                        <a:srgbClr val="FFFFFF"/>
                      </a:solidFill>
                    </a:rPr>
                    <a:t>线下材料报送</a:t>
                  </a:r>
                  <a:endParaRPr lang="en-US" dirty="0"/>
                </a:p>
              </p:txBody>
            </p:sp>
            <p:cxnSp>
              <p:nvCxnSpPr>
                <p:cNvPr id="21" name="连接符: 肘形 20" descr="ebdc5576-0dc3-486e-88f5-dfb5a082de20"/>
                <p:cNvCxnSpPr/>
                <p:nvPr/>
              </p:nvCxnSpPr>
              <p:spPr>
                <a:xfrm rot="16200000" flipH="1">
                  <a:off x="4791317" y="3734002"/>
                  <a:ext cx="762476" cy="152475"/>
                </a:xfrm>
                <a:prstGeom prst="bentConnector2">
                  <a:avLst/>
                </a:prstGeom>
                <a:ln w="19050" cap="rnd">
                  <a:solidFill>
                    <a:schemeClr val="tx2">
                      <a:alpha val="15000"/>
                    </a:schemeClr>
                  </a:solidFill>
                  <a:round/>
                </a:ln>
              </p:spPr>
              <p:style>
                <a:lnRef idx="1">
                  <a:schemeClr val="accent1"/>
                </a:lnRef>
                <a:fillRef idx="0">
                  <a:schemeClr val="accent1"/>
                </a:fillRef>
                <a:effectRef idx="0">
                  <a:schemeClr val="accent1"/>
                </a:effectRef>
                <a:fontRef idx="minor">
                  <a:schemeClr val="tx1"/>
                </a:fontRef>
              </p:style>
            </p:cxnSp>
            <p:sp>
              <p:nvSpPr>
                <p:cNvPr id="22" name="Text3" descr="7d03317a-ae76-471b-9713-bd256ff46a0a"/>
                <p:cNvSpPr/>
                <p:nvPr/>
              </p:nvSpPr>
              <p:spPr>
                <a:xfrm>
                  <a:off x="5248791" y="3761951"/>
                  <a:ext cx="1919193" cy="2080049"/>
                </a:xfrm>
                <a:prstGeom prst="roundRect">
                  <a:avLst>
                    <a:gd name="adj" fmla="val 6961"/>
                  </a:avLst>
                </a:prstGeom>
                <a:solidFill>
                  <a:schemeClr val="tx2">
                    <a:alpha val="15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1" forceAA="0" compatLnSpc="1">
                  <a:normAutofit/>
                </a:bodyPr>
                <a:lstStyle/>
                <a:p>
                  <a:pPr algn="just" defTabSz="914400">
                    <a:lnSpc>
                      <a:spcPct val="120000"/>
                    </a:lnSpc>
                  </a:pPr>
                  <a:r>
                    <a:rPr lang="zh-CN" altLang="en-US" sz="1200" dirty="0">
                      <a:solidFill>
                        <a:schemeClr val="tx1"/>
                      </a:solidFill>
                    </a:rPr>
                    <a:t>从系统导出明细表，向县（市、区）交通运输主管部门提交申请。</a:t>
                  </a:r>
                  <a:endParaRPr lang="en-US" dirty="0"/>
                </a:p>
              </p:txBody>
            </p:sp>
          </p:grpSp>
          <p:grpSp>
            <p:nvGrpSpPr>
              <p:cNvPr id="44" name="组合 43" descr="2d72ff7f-c9c2-4362-a8dd-9724a0271049"/>
              <p:cNvGrpSpPr/>
              <p:nvPr/>
            </p:nvGrpSpPr>
            <p:grpSpPr>
              <a:xfrm>
                <a:off x="7209800" y="2903325"/>
                <a:ext cx="2155284" cy="2938675"/>
                <a:chOff x="7209800" y="2903325"/>
                <a:chExt cx="2155284" cy="2938675"/>
              </a:xfrm>
            </p:grpSpPr>
            <p:cxnSp>
              <p:nvCxnSpPr>
                <p:cNvPr id="25" name="连接符: 肘形 24" descr="471081b3-4c29-48f9-b4df-3ab08ef4b2c4"/>
                <p:cNvCxnSpPr/>
                <p:nvPr/>
              </p:nvCxnSpPr>
              <p:spPr>
                <a:xfrm rot="16200000" flipH="1">
                  <a:off x="6988417" y="3734002"/>
                  <a:ext cx="762476" cy="152475"/>
                </a:xfrm>
                <a:prstGeom prst="bentConnector2">
                  <a:avLst/>
                </a:prstGeom>
                <a:ln w="19050" cap="rnd">
                  <a:solidFill>
                    <a:schemeClr val="tx2">
                      <a:alpha val="15000"/>
                    </a:schemeClr>
                  </a:solidFill>
                  <a:round/>
                </a:ln>
              </p:spPr>
              <p:style>
                <a:lnRef idx="1">
                  <a:schemeClr val="accent1"/>
                </a:lnRef>
                <a:fillRef idx="0">
                  <a:schemeClr val="accent1"/>
                </a:fillRef>
                <a:effectRef idx="0">
                  <a:schemeClr val="accent1"/>
                </a:effectRef>
                <a:fontRef idx="minor">
                  <a:schemeClr val="tx1"/>
                </a:fontRef>
              </p:style>
            </p:cxnSp>
            <p:sp>
              <p:nvSpPr>
                <p:cNvPr id="5" name="Bullet4" descr="d5c822e5-148c-4a2a-8e09-6d7cad01c54f"/>
                <p:cNvSpPr/>
                <p:nvPr/>
              </p:nvSpPr>
              <p:spPr>
                <a:xfrm>
                  <a:off x="7209800" y="2903325"/>
                  <a:ext cx="2143972" cy="525675"/>
                </a:xfrm>
                <a:prstGeom prst="roundRect">
                  <a:avLst/>
                </a:prstGeom>
                <a:solidFill>
                  <a:schemeClr val="accent5"/>
                </a:solidFill>
                <a:ln w="12700" cap="rnd">
                  <a:noFill/>
                  <a:prstDash val="solid"/>
                  <a:round/>
                </a:ln>
                <a:effectLst>
                  <a:outerShdw blurRad="254000" dist="127000" algn="ctr" rotWithShape="0">
                    <a:schemeClr val="accent5">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zh-CN" altLang="en-US" b="1" dirty="0">
                      <a:solidFill>
                        <a:srgbClr val="FFFFFF"/>
                      </a:solidFill>
                    </a:rPr>
                    <a:t>审核流程</a:t>
                  </a:r>
                  <a:endParaRPr lang="en-US" dirty="0"/>
                </a:p>
              </p:txBody>
            </p:sp>
            <p:sp>
              <p:nvSpPr>
                <p:cNvPr id="15" name="Text4" descr="6532164e-98cd-491f-abf3-e1089d477c6c"/>
                <p:cNvSpPr/>
                <p:nvPr/>
              </p:nvSpPr>
              <p:spPr>
                <a:xfrm>
                  <a:off x="7445891" y="3761951"/>
                  <a:ext cx="1919193" cy="2080049"/>
                </a:xfrm>
                <a:prstGeom prst="roundRect">
                  <a:avLst>
                    <a:gd name="adj" fmla="val 6961"/>
                  </a:avLst>
                </a:prstGeom>
                <a:solidFill>
                  <a:schemeClr val="tx2">
                    <a:alpha val="15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1" forceAA="0" compatLnSpc="1">
                  <a:normAutofit fontScale="90000"/>
                </a:bodyPr>
                <a:lstStyle/>
                <a:p>
                  <a:pPr algn="just" defTabSz="914400">
                    <a:lnSpc>
                      <a:spcPct val="120000"/>
                    </a:lnSpc>
                  </a:pPr>
                  <a:r>
                    <a:rPr lang="zh-CN" altLang="en-US" sz="1200" dirty="0">
                      <a:solidFill>
                        <a:schemeClr val="tx1"/>
                      </a:solidFill>
                    </a:rPr>
                    <a:t>县（市、区）交通运输主管部门及时汇总符合补贴条件的新能源城市公交车及动力电池更新信息，确定补贴金额，从线上申报系统导出相关报表（详见附件1-3），报地（州、市）交通运输主管部门。</a:t>
                  </a:r>
                  <a:endParaRPr lang="zh-CN" altLang="en-US" dirty="0"/>
                </a:p>
              </p:txBody>
            </p:sp>
          </p:grpSp>
          <p:grpSp>
            <p:nvGrpSpPr>
              <p:cNvPr id="45" name="组合 44" descr="263a4999-1578-4b21-be43-b2f590e8d2db"/>
              <p:cNvGrpSpPr/>
              <p:nvPr/>
            </p:nvGrpSpPr>
            <p:grpSpPr>
              <a:xfrm>
                <a:off x="9395589" y="2903325"/>
                <a:ext cx="2143972" cy="2938675"/>
                <a:chOff x="9395589" y="2903325"/>
                <a:chExt cx="2143972" cy="2938675"/>
              </a:xfrm>
            </p:grpSpPr>
            <p:sp>
              <p:nvSpPr>
                <p:cNvPr id="9" name="Bullet5" descr="243bad4e-1845-45ca-8f79-e3f37a29b183"/>
                <p:cNvSpPr/>
                <p:nvPr/>
              </p:nvSpPr>
              <p:spPr>
                <a:xfrm>
                  <a:off x="9395589" y="2903325"/>
                  <a:ext cx="2143972" cy="525675"/>
                </a:xfrm>
                <a:prstGeom prst="roundRect">
                  <a:avLst/>
                </a:prstGeom>
                <a:solidFill>
                  <a:schemeClr val="accent4"/>
                </a:solidFill>
                <a:ln w="12700" cap="rnd">
                  <a:noFill/>
                  <a:prstDash val="solid"/>
                  <a:round/>
                </a:ln>
                <a:effectLst>
                  <a:outerShdw blurRad="254000" dist="127000" algn="ctr" rotWithShape="0">
                    <a:schemeClr val="accent4">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zh-CN" altLang="en-US" b="1" dirty="0">
                      <a:solidFill>
                        <a:srgbClr val="FFFFFF"/>
                      </a:solidFill>
                    </a:rPr>
                    <a:t>资料保管</a:t>
                  </a:r>
                  <a:endParaRPr lang="en-US" dirty="0"/>
                </a:p>
              </p:txBody>
            </p:sp>
            <p:cxnSp>
              <p:nvCxnSpPr>
                <p:cNvPr id="26" name="连接符: 肘形 25" descr="017c9db7-54a7-451b-af31-f73af34737a6"/>
                <p:cNvCxnSpPr/>
                <p:nvPr/>
              </p:nvCxnSpPr>
              <p:spPr>
                <a:xfrm rot="16200000" flipH="1">
                  <a:off x="9160117" y="3734002"/>
                  <a:ext cx="762476" cy="152475"/>
                </a:xfrm>
                <a:prstGeom prst="bentConnector2">
                  <a:avLst/>
                </a:prstGeom>
                <a:ln w="19050" cap="rnd">
                  <a:solidFill>
                    <a:schemeClr val="tx2">
                      <a:alpha val="15000"/>
                    </a:schemeClr>
                  </a:solidFill>
                  <a:round/>
                </a:ln>
              </p:spPr>
              <p:style>
                <a:lnRef idx="1">
                  <a:schemeClr val="accent1"/>
                </a:lnRef>
                <a:fillRef idx="0">
                  <a:schemeClr val="accent1"/>
                </a:fillRef>
                <a:effectRef idx="0">
                  <a:schemeClr val="accent1"/>
                </a:effectRef>
                <a:fontRef idx="minor">
                  <a:schemeClr val="tx1"/>
                </a:fontRef>
              </p:style>
            </p:cxnSp>
            <p:sp>
              <p:nvSpPr>
                <p:cNvPr id="28" name="Text5" descr="064e97eb-fc4a-42cf-ba7b-8d2402d29493"/>
                <p:cNvSpPr/>
                <p:nvPr/>
              </p:nvSpPr>
              <p:spPr>
                <a:xfrm>
                  <a:off x="9617591" y="3761951"/>
                  <a:ext cx="1919193" cy="2080049"/>
                </a:xfrm>
                <a:prstGeom prst="roundRect">
                  <a:avLst>
                    <a:gd name="adj" fmla="val 6961"/>
                  </a:avLst>
                </a:prstGeom>
                <a:solidFill>
                  <a:schemeClr val="tx2">
                    <a:alpha val="15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1" forceAA="0" compatLnSpc="1">
                  <a:normAutofit/>
                </a:bodyPr>
                <a:lstStyle/>
                <a:p>
                  <a:pPr algn="just" defTabSz="914400">
                    <a:lnSpc>
                      <a:spcPct val="120000"/>
                    </a:lnSpc>
                  </a:pPr>
                  <a:r>
                    <a:rPr lang="zh-CN" altLang="en-US" sz="1200" dirty="0">
                      <a:solidFill>
                        <a:schemeClr val="tx1"/>
                      </a:solidFill>
                    </a:rPr>
                    <a:t>申请人和各级交通运输主管部门应严格按照档案管理规定将具体的补贴名单、补贴标准、补贴金额、证明材料等相关补贴资料装订成册，存档长期保管。</a:t>
                  </a:r>
                  <a:endParaRPr lang="zh-CN" altLang="en-US" sz="1200" dirty="0">
                    <a:solidFill>
                      <a:schemeClr val="tx1"/>
                    </a:solidFill>
                  </a:endParaRPr>
                </a:p>
              </p:txBody>
            </p:sp>
          </p:grpSp>
        </p:grpSp>
        <p:sp>
          <p:nvSpPr>
            <p:cNvPr id="8" name="Title" descr="bc25a48d-e73c-458a-bbf2-751f343d5c5f"/>
            <p:cNvSpPr/>
            <p:nvPr/>
          </p:nvSpPr>
          <p:spPr>
            <a:xfrm>
              <a:off x="660400" y="1130300"/>
              <a:ext cx="10858500" cy="8291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chorCtr="1">
              <a:normAutofit/>
            </a:bodyPr>
            <a:lstStyle/>
            <a:p>
              <a:pPr algn="ctr"/>
              <a:r>
                <a:rPr kumimoji="1" lang="zh-CN" altLang="en-US" sz="2400" b="1" dirty="0">
                  <a:solidFill>
                    <a:schemeClr val="tx1"/>
                  </a:solidFill>
                </a:rPr>
                <a:t>掌握补贴申报方式、审核流程及资料保管要求</a:t>
              </a:r>
              <a:endParaRPr lang="en-US" dirty="0"/>
            </a:p>
          </p:txBody>
        </p:sp>
      </p:gr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973effbb-2423-40aa-bd9b-dc92ea5947c1"/>
          <p:cNvSpPr>
            <a:spLocks noGrp="1"/>
          </p:cNvSpPr>
          <p:nvPr>
            <p:ph type="title" hasCustomPrompt="1"/>
          </p:nvPr>
        </p:nvSpPr>
        <p:spPr/>
        <p:txBody>
          <a:bodyPr/>
          <a:lstStyle/>
          <a:p>
            <a:r>
              <a:rPr lang="zh-CN" altLang="en-US" dirty="0"/>
              <a:t>补贴申报与审核</a:t>
            </a:r>
            <a:endParaRPr lang="en-US" dirty="0"/>
          </a:p>
        </p:txBody>
      </p:sp>
      <p:grpSp>
        <p:nvGrpSpPr>
          <p:cNvPr id="6" name="5f56f770-60ad-4d0b-b365-26897ff6972d.source.5.zh-Hans.pptx" descr="f56ef867-f691-4e0a-ad48-c7eee9414358"/>
          <p:cNvGrpSpPr/>
          <p:nvPr/>
        </p:nvGrpSpPr>
        <p:grpSpPr>
          <a:xfrm>
            <a:off x="571159" y="1130300"/>
            <a:ext cx="10947741" cy="4812770"/>
            <a:chOff x="571159" y="1130300"/>
            <a:chExt cx="10947741" cy="4812770"/>
          </a:xfrm>
        </p:grpSpPr>
        <p:grpSp>
          <p:nvGrpSpPr>
            <p:cNvPr id="4" name="组合 3" descr="1a1c82ce-fef7-4310-b0f4-3f7a345d0315"/>
            <p:cNvGrpSpPr/>
            <p:nvPr/>
          </p:nvGrpSpPr>
          <p:grpSpPr>
            <a:xfrm>
              <a:off x="571159" y="2903325"/>
              <a:ext cx="10505791" cy="3039745"/>
              <a:chOff x="571159" y="2903325"/>
              <a:chExt cx="10505791" cy="3039745"/>
            </a:xfrm>
          </p:grpSpPr>
          <p:grpSp>
            <p:nvGrpSpPr>
              <p:cNvPr id="41" name="组合 40" descr="1382cfc8-df8a-484b-b637-7e37483497dc"/>
              <p:cNvGrpSpPr/>
              <p:nvPr/>
            </p:nvGrpSpPr>
            <p:grpSpPr>
              <a:xfrm>
                <a:off x="571159" y="2903325"/>
                <a:ext cx="6880860" cy="3039745"/>
                <a:chOff x="571159" y="2903325"/>
                <a:chExt cx="6880860" cy="3039745"/>
              </a:xfrm>
            </p:grpSpPr>
            <p:cxnSp>
              <p:nvCxnSpPr>
                <p:cNvPr id="23" name="连接符: 肘形 22" descr="87834d71-bd7e-4d76-908a-30147d921c59"/>
                <p:cNvCxnSpPr>
                  <a:endCxn id="13" idx="1"/>
                </p:cNvCxnSpPr>
                <p:nvPr/>
              </p:nvCxnSpPr>
              <p:spPr>
                <a:xfrm rot="5400000" flipV="1">
                  <a:off x="78105" y="4042410"/>
                  <a:ext cx="1459230" cy="161290"/>
                </a:xfrm>
                <a:prstGeom prst="bentConnector2">
                  <a:avLst/>
                </a:prstGeom>
                <a:ln w="19050" cap="rnd">
                  <a:solidFill>
                    <a:schemeClr val="tx2">
                      <a:alpha val="15000"/>
                    </a:schemeClr>
                  </a:solidFill>
                  <a:round/>
                </a:ln>
              </p:spPr>
              <p:style>
                <a:lnRef idx="1">
                  <a:schemeClr val="accent1"/>
                </a:lnRef>
                <a:fillRef idx="0">
                  <a:schemeClr val="accent1"/>
                </a:fillRef>
                <a:effectRef idx="0">
                  <a:schemeClr val="accent1"/>
                </a:effectRef>
                <a:fontRef idx="minor">
                  <a:schemeClr val="tx1"/>
                </a:fontRef>
              </p:style>
            </p:cxnSp>
            <p:sp>
              <p:nvSpPr>
                <p:cNvPr id="7" name="Bullet1" descr="2739e271-c9c7-4e5f-a8aa-70c7e6871bd9"/>
                <p:cNvSpPr/>
                <p:nvPr/>
              </p:nvSpPr>
              <p:spPr>
                <a:xfrm>
                  <a:off x="571159" y="2903325"/>
                  <a:ext cx="6880860" cy="525780"/>
                </a:xfrm>
                <a:prstGeom prst="roundRect">
                  <a:avLst/>
                </a:prstGeom>
                <a:solidFill>
                  <a:schemeClr val="accent1"/>
                </a:solidFill>
                <a:ln w="12700" cap="rnd">
                  <a:noFill/>
                  <a:prstDash val="solid"/>
                  <a:round/>
                </a:ln>
                <a:effectLst>
                  <a:outerShdw blurRad="254000" dist="127000" algn="ctr" rotWithShape="0">
                    <a:schemeClr val="accent1">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zh-CN" altLang="en-US" b="1" dirty="0">
                      <a:solidFill>
                        <a:srgbClr val="FFFFFF"/>
                      </a:solidFill>
                    </a:rPr>
                    <a:t>补充说明</a:t>
                  </a:r>
                  <a:endParaRPr lang="zh-CN" altLang="en-US" b="1" dirty="0">
                    <a:solidFill>
                      <a:srgbClr val="FFFFFF"/>
                    </a:solidFill>
                  </a:endParaRPr>
                </a:p>
              </p:txBody>
            </p:sp>
            <p:sp>
              <p:nvSpPr>
                <p:cNvPr id="13" name="Text1" descr="1718fd62-37c5-4cac-800e-68cd9aea9d31"/>
                <p:cNvSpPr/>
                <p:nvPr/>
              </p:nvSpPr>
              <p:spPr>
                <a:xfrm>
                  <a:off x="888659" y="3761845"/>
                  <a:ext cx="1918970" cy="2181225"/>
                </a:xfrm>
                <a:prstGeom prst="roundRect">
                  <a:avLst>
                    <a:gd name="adj" fmla="val 6961"/>
                  </a:avLst>
                </a:prstGeom>
                <a:solidFill>
                  <a:schemeClr val="tx2">
                    <a:alpha val="15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1" forceAA="0" compatLnSpc="1"/>
                <a:lstStyle/>
                <a:p>
                  <a:pPr algn="just" defTabSz="914400">
                    <a:lnSpc>
                      <a:spcPct val="120000"/>
                    </a:lnSpc>
                  </a:pPr>
                  <a:r>
                    <a:rPr lang="en-US" altLang="zh-CN" sz="1400" dirty="0">
                      <a:solidFill>
                        <a:schemeClr val="tx1"/>
                      </a:solidFill>
                    </a:rPr>
                    <a:t>  2024</a:t>
                  </a:r>
                  <a:r>
                    <a:rPr lang="zh-CN" altLang="en-US" sz="1400" dirty="0">
                      <a:solidFill>
                        <a:schemeClr val="tx1"/>
                      </a:solidFill>
                    </a:rPr>
                    <a:t>年</a:t>
                  </a:r>
                  <a:r>
                    <a:rPr lang="en-US" altLang="zh-CN" sz="1400" dirty="0">
                      <a:solidFill>
                        <a:schemeClr val="tx1"/>
                      </a:solidFill>
                    </a:rPr>
                    <a:t>7</a:t>
                  </a:r>
                  <a:r>
                    <a:rPr lang="zh-CN" altLang="en-US" sz="1400" dirty="0">
                      <a:solidFill>
                        <a:schemeClr val="tx1"/>
                      </a:solidFill>
                    </a:rPr>
                    <a:t>月</a:t>
                  </a:r>
                  <a:r>
                    <a:rPr lang="en-US" altLang="zh-CN" sz="1400" dirty="0">
                      <a:solidFill>
                        <a:schemeClr val="tx1"/>
                      </a:solidFill>
                    </a:rPr>
                    <a:t>1</a:t>
                  </a:r>
                  <a:r>
                    <a:rPr lang="zh-CN" altLang="en-US" sz="1400" dirty="0">
                      <a:solidFill>
                        <a:schemeClr val="tx1"/>
                      </a:solidFill>
                    </a:rPr>
                    <a:t>日至</a:t>
                  </a:r>
                  <a:r>
                    <a:rPr lang="en-US" altLang="zh-CN" sz="1400" dirty="0">
                      <a:solidFill>
                        <a:schemeClr val="tx1"/>
                      </a:solidFill>
                    </a:rPr>
                    <a:t>2024</a:t>
                  </a:r>
                  <a:r>
                    <a:rPr lang="zh-CN" altLang="en-US" sz="1400" dirty="0">
                      <a:solidFill>
                        <a:schemeClr val="tx1"/>
                      </a:solidFill>
                    </a:rPr>
                    <a:t>年</a:t>
                  </a:r>
                  <a:r>
                    <a:rPr lang="en-US" altLang="zh-CN" sz="1400" dirty="0">
                      <a:solidFill>
                        <a:schemeClr val="tx1"/>
                      </a:solidFill>
                    </a:rPr>
                    <a:t>12</a:t>
                  </a:r>
                  <a:r>
                    <a:rPr lang="zh-CN" altLang="en-US" sz="1400" dirty="0">
                      <a:solidFill>
                        <a:schemeClr val="tx1"/>
                      </a:solidFill>
                    </a:rPr>
                    <a:t>月</a:t>
                  </a:r>
                  <a:r>
                    <a:rPr lang="en-US" altLang="zh-CN" sz="1400" dirty="0">
                      <a:solidFill>
                        <a:schemeClr val="tx1"/>
                      </a:solidFill>
                    </a:rPr>
                    <a:t>31</a:t>
                  </a:r>
                  <a:r>
                    <a:rPr lang="zh-CN" altLang="en-US" sz="1400" dirty="0">
                      <a:solidFill>
                        <a:schemeClr val="tx1"/>
                      </a:solidFill>
                    </a:rPr>
                    <a:t>日期间，已提交补贴资金申请但未拨付资金的，经审核通过后按本细则明确的标准执行。</a:t>
                  </a:r>
                  <a:endParaRPr lang="zh-CN" altLang="en-US" sz="1400" dirty="0">
                    <a:solidFill>
                      <a:schemeClr val="tx1"/>
                    </a:solidFill>
                  </a:endParaRPr>
                </a:p>
              </p:txBody>
            </p:sp>
          </p:grpSp>
          <p:cxnSp>
            <p:nvCxnSpPr>
              <p:cNvPr id="24" name="连接符: 肘形 23" descr="bb512019-b161-4ad8-bf0d-b53f892d2ae9"/>
              <p:cNvCxnSpPr/>
              <p:nvPr/>
            </p:nvCxnSpPr>
            <p:spPr>
              <a:xfrm rot="16200000" flipH="1">
                <a:off x="2616843" y="3734001"/>
                <a:ext cx="762476" cy="152475"/>
              </a:xfrm>
              <a:prstGeom prst="bentConnector2">
                <a:avLst/>
              </a:prstGeom>
              <a:ln w="19050" cap="rnd">
                <a:solidFill>
                  <a:schemeClr val="tx2">
                    <a:alpha val="15000"/>
                  </a:schemeClr>
                </a:solidFill>
                <a:round/>
              </a:ln>
            </p:spPr>
            <p:style>
              <a:lnRef idx="1">
                <a:schemeClr val="accent1"/>
              </a:lnRef>
              <a:fillRef idx="0">
                <a:schemeClr val="accent1"/>
              </a:fillRef>
              <a:effectRef idx="0">
                <a:schemeClr val="accent1"/>
              </a:effectRef>
              <a:fontRef idx="minor">
                <a:schemeClr val="tx1"/>
              </a:fontRef>
            </p:style>
          </p:cxnSp>
          <p:sp>
            <p:nvSpPr>
              <p:cNvPr id="22" name="Text3" descr="7d03317a-ae76-471b-9713-bd256ff46a0a"/>
              <p:cNvSpPr/>
              <p:nvPr/>
            </p:nvSpPr>
            <p:spPr>
              <a:xfrm>
                <a:off x="3072658" y="3761845"/>
                <a:ext cx="4526915" cy="2181225"/>
              </a:xfrm>
              <a:prstGeom prst="roundRect">
                <a:avLst>
                  <a:gd name="adj" fmla="val 6961"/>
                </a:avLst>
              </a:prstGeom>
              <a:solidFill>
                <a:schemeClr val="tx2">
                  <a:alpha val="15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1" forceAA="0" compatLnSpc="1">
                <a:noAutofit/>
              </a:bodyPr>
              <a:lstStyle/>
              <a:p>
                <a:pPr algn="just" defTabSz="914400">
                  <a:lnSpc>
                    <a:spcPct val="120000"/>
                  </a:lnSpc>
                </a:pPr>
                <a:r>
                  <a:rPr lang="en-US" altLang="zh-CN" sz="1400" dirty="0">
                    <a:solidFill>
                      <a:schemeClr val="tx1"/>
                    </a:solidFill>
                    <a:sym typeface="+mn-ea"/>
                  </a:rPr>
                  <a:t>  2024</a:t>
                </a:r>
                <a:r>
                  <a:rPr lang="zh-CN" altLang="en-US" sz="1400" dirty="0">
                    <a:solidFill>
                      <a:schemeClr val="tx1"/>
                    </a:solidFill>
                    <a:sym typeface="+mn-ea"/>
                  </a:rPr>
                  <a:t>年</a:t>
                </a:r>
                <a:r>
                  <a:rPr lang="en-US" altLang="zh-CN" sz="1400" dirty="0">
                    <a:solidFill>
                      <a:schemeClr val="tx1"/>
                    </a:solidFill>
                    <a:sym typeface="+mn-ea"/>
                  </a:rPr>
                  <a:t>7</a:t>
                </a:r>
                <a:r>
                  <a:rPr lang="zh-CN" altLang="en-US" sz="1400" dirty="0">
                    <a:solidFill>
                      <a:schemeClr val="tx1"/>
                    </a:solidFill>
                    <a:sym typeface="+mn-ea"/>
                  </a:rPr>
                  <a:t>月</a:t>
                </a:r>
                <a:r>
                  <a:rPr lang="en-US" altLang="zh-CN" sz="1400" dirty="0">
                    <a:solidFill>
                      <a:schemeClr val="tx1"/>
                    </a:solidFill>
                    <a:sym typeface="+mn-ea"/>
                  </a:rPr>
                  <a:t>1</a:t>
                </a:r>
                <a:r>
                  <a:rPr lang="zh-CN" altLang="en-US" sz="1400" dirty="0">
                    <a:solidFill>
                      <a:schemeClr val="tx1"/>
                    </a:solidFill>
                    <a:sym typeface="+mn-ea"/>
                  </a:rPr>
                  <a:t>日至</a:t>
                </a:r>
                <a:r>
                  <a:rPr lang="en-US" altLang="zh-CN" sz="1400" dirty="0">
                    <a:solidFill>
                      <a:schemeClr val="tx1"/>
                    </a:solidFill>
                    <a:sym typeface="+mn-ea"/>
                  </a:rPr>
                  <a:t>2024</a:t>
                </a:r>
                <a:r>
                  <a:rPr lang="zh-CN" altLang="en-US" sz="1400" dirty="0">
                    <a:solidFill>
                      <a:schemeClr val="tx1"/>
                    </a:solidFill>
                    <a:sym typeface="+mn-ea"/>
                  </a:rPr>
                  <a:t>年</a:t>
                </a:r>
                <a:r>
                  <a:rPr lang="en-US" altLang="zh-CN" sz="1400" dirty="0">
                    <a:solidFill>
                      <a:schemeClr val="tx1"/>
                    </a:solidFill>
                    <a:sym typeface="+mn-ea"/>
                  </a:rPr>
                  <a:t>12</a:t>
                </a:r>
                <a:r>
                  <a:rPr lang="zh-CN" altLang="en-US" sz="1400" dirty="0">
                    <a:solidFill>
                      <a:schemeClr val="tx1"/>
                    </a:solidFill>
                    <a:sym typeface="+mn-ea"/>
                  </a:rPr>
                  <a:t>月</a:t>
                </a:r>
                <a:r>
                  <a:rPr lang="en-US" altLang="zh-CN" sz="1400" dirty="0">
                    <a:solidFill>
                      <a:schemeClr val="tx1"/>
                    </a:solidFill>
                    <a:sym typeface="+mn-ea"/>
                  </a:rPr>
                  <a:t>31</a:t>
                </a:r>
                <a:r>
                  <a:rPr lang="zh-CN" altLang="en-US" sz="1400" dirty="0">
                    <a:solidFill>
                      <a:schemeClr val="tx1"/>
                    </a:solidFill>
                    <a:sym typeface="+mn-ea"/>
                  </a:rPr>
                  <a:t>日期间，对于更新新能源城市公交车，仅部分取得《报废机动车回收证明》《机动车注销证明》《机动车销售统一发票》《机动车登记证书》，并于</a:t>
                </a:r>
                <a:r>
                  <a:rPr lang="en-US" altLang="zh-CN" sz="1400" dirty="0">
                    <a:solidFill>
                      <a:schemeClr val="tx1"/>
                    </a:solidFill>
                    <a:sym typeface="+mn-ea"/>
                  </a:rPr>
                  <a:t>2025</a:t>
                </a:r>
                <a:r>
                  <a:rPr lang="zh-CN" altLang="en-US" sz="1400" dirty="0">
                    <a:solidFill>
                      <a:schemeClr val="tx1"/>
                    </a:solidFill>
                    <a:sym typeface="+mn-ea"/>
                  </a:rPr>
                  <a:t>年</a:t>
                </a:r>
                <a:r>
                  <a:rPr lang="en-US" altLang="zh-CN" sz="1400" dirty="0">
                    <a:solidFill>
                      <a:schemeClr val="tx1"/>
                    </a:solidFill>
                    <a:sym typeface="+mn-ea"/>
                  </a:rPr>
                  <a:t>6</a:t>
                </a:r>
                <a:r>
                  <a:rPr lang="zh-CN" altLang="en-US" sz="1400" dirty="0">
                    <a:solidFill>
                      <a:schemeClr val="tx1"/>
                    </a:solidFill>
                    <a:sym typeface="+mn-ea"/>
                  </a:rPr>
                  <a:t>月</a:t>
                </a:r>
                <a:r>
                  <a:rPr lang="en-US" altLang="zh-CN" sz="1400" dirty="0">
                    <a:solidFill>
                      <a:schemeClr val="tx1"/>
                    </a:solidFill>
                    <a:sym typeface="+mn-ea"/>
                  </a:rPr>
                  <a:t>30</a:t>
                </a:r>
                <a:r>
                  <a:rPr lang="zh-CN" altLang="en-US" sz="1400" dirty="0">
                    <a:solidFill>
                      <a:schemeClr val="tx1"/>
                    </a:solidFill>
                    <a:sym typeface="+mn-ea"/>
                  </a:rPr>
                  <a:t>日前全部取得上述证明材料的，经申请并审核通过后纳入</a:t>
                </a:r>
                <a:r>
                  <a:rPr lang="en-US" altLang="zh-CN" sz="1400" dirty="0">
                    <a:solidFill>
                      <a:schemeClr val="tx1"/>
                    </a:solidFill>
                    <a:sym typeface="+mn-ea"/>
                  </a:rPr>
                  <a:t>2025</a:t>
                </a:r>
                <a:r>
                  <a:rPr lang="zh-CN" altLang="en-US" sz="1400" dirty="0">
                    <a:solidFill>
                      <a:schemeClr val="tx1"/>
                    </a:solidFill>
                    <a:sym typeface="+mn-ea"/>
                  </a:rPr>
                  <a:t>年政策支持范围；对于更换动力电池，已签订更换合同但未完成更换和验收的，经申请并审核通过后纳入</a:t>
                </a:r>
                <a:r>
                  <a:rPr lang="en-US" altLang="zh-CN" sz="1400" dirty="0">
                    <a:solidFill>
                      <a:schemeClr val="tx1"/>
                    </a:solidFill>
                    <a:sym typeface="+mn-ea"/>
                  </a:rPr>
                  <a:t>2025</a:t>
                </a:r>
                <a:r>
                  <a:rPr lang="zh-CN" altLang="en-US" sz="1400" dirty="0">
                    <a:solidFill>
                      <a:schemeClr val="tx1"/>
                    </a:solidFill>
                    <a:sym typeface="+mn-ea"/>
                  </a:rPr>
                  <a:t>年政策支持范围。</a:t>
                </a:r>
                <a:endParaRPr lang="zh-CN" altLang="en-US" sz="1400" dirty="0">
                  <a:solidFill>
                    <a:schemeClr val="tx1"/>
                  </a:solidFill>
                  <a:sym typeface="+mn-ea"/>
                </a:endParaRPr>
              </a:p>
            </p:txBody>
          </p:sp>
          <p:grpSp>
            <p:nvGrpSpPr>
              <p:cNvPr id="44" name="组合 43" descr="2d72ff7f-c9c2-4362-a8dd-9724a0271049"/>
              <p:cNvGrpSpPr/>
              <p:nvPr/>
            </p:nvGrpSpPr>
            <p:grpSpPr>
              <a:xfrm>
                <a:off x="7590800" y="2903325"/>
                <a:ext cx="3486150" cy="3039745"/>
                <a:chOff x="7590800" y="2903325"/>
                <a:chExt cx="3486150" cy="3039745"/>
              </a:xfrm>
            </p:grpSpPr>
            <p:sp>
              <p:nvSpPr>
                <p:cNvPr id="5" name="Bullet4" descr="d5c822e5-148c-4a2a-8e09-6d7cad01c54f"/>
                <p:cNvSpPr/>
                <p:nvPr/>
              </p:nvSpPr>
              <p:spPr>
                <a:xfrm>
                  <a:off x="7590800" y="2903325"/>
                  <a:ext cx="3486150" cy="525780"/>
                </a:xfrm>
                <a:prstGeom prst="roundRect">
                  <a:avLst/>
                </a:prstGeom>
                <a:solidFill>
                  <a:schemeClr val="accent5"/>
                </a:solidFill>
                <a:ln w="12700" cap="rnd">
                  <a:noFill/>
                  <a:prstDash val="solid"/>
                  <a:round/>
                </a:ln>
                <a:effectLst>
                  <a:outerShdw blurRad="254000" dist="127000" algn="ctr" rotWithShape="0">
                    <a:schemeClr val="accent5">
                      <a:alpha val="32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rmAutofit/>
                </a:bodyPr>
                <a:lstStyle/>
                <a:p>
                  <a:pPr algn="ctr" defTabSz="914400"/>
                  <a:r>
                    <a:rPr lang="zh-CN" altLang="en-US" dirty="0"/>
                    <a:t>申请材料</a:t>
                  </a:r>
                  <a:r>
                    <a:rPr lang="zh-CN" altLang="en-US" dirty="0"/>
                    <a:t>要求</a:t>
                  </a:r>
                  <a:endParaRPr lang="zh-CN" altLang="en-US" dirty="0"/>
                </a:p>
              </p:txBody>
            </p:sp>
            <p:sp>
              <p:nvSpPr>
                <p:cNvPr id="15" name="Text4" descr="6532164e-98cd-491f-abf3-e1089d477c6c"/>
                <p:cNvSpPr/>
                <p:nvPr/>
              </p:nvSpPr>
              <p:spPr>
                <a:xfrm>
                  <a:off x="7815590" y="3761845"/>
                  <a:ext cx="3158490" cy="2181225"/>
                </a:xfrm>
                <a:prstGeom prst="roundRect">
                  <a:avLst>
                    <a:gd name="adj" fmla="val 6961"/>
                  </a:avLst>
                </a:prstGeom>
                <a:solidFill>
                  <a:schemeClr val="tx2">
                    <a:alpha val="15000"/>
                  </a:schemeClr>
                </a:solidFill>
                <a:ln w="12700" cap="rnd">
                  <a:noFill/>
                  <a:prstDash val="solid"/>
                  <a:round/>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1" forceAA="0" compatLnSpc="1">
                  <a:noAutofit/>
                </a:bodyPr>
                <a:lstStyle/>
                <a:p>
                  <a:pPr algn="just" defTabSz="914400">
                    <a:lnSpc>
                      <a:spcPct val="120000"/>
                    </a:lnSpc>
                  </a:pPr>
                  <a:r>
                    <a:rPr lang="en-US" altLang="zh-CN" sz="1400" dirty="0">
                      <a:solidFill>
                        <a:schemeClr val="tx1"/>
                      </a:solidFill>
                      <a:sym typeface="+mn-ea"/>
                    </a:rPr>
                    <a:t>  </a:t>
                  </a:r>
                  <a:r>
                    <a:rPr lang="zh-CN" altLang="en-US" sz="1400" dirty="0">
                      <a:solidFill>
                        <a:schemeClr val="tx1"/>
                      </a:solidFill>
                      <a:sym typeface="+mn-ea"/>
                    </a:rPr>
                    <a:t>上述《报废机动车回收证明》《机动车注销证明》《机动车销售统一发票》《机动车登记证书》，以及更换动力电池验收证明应于</a:t>
                  </a:r>
                  <a:r>
                    <a:rPr lang="en-US" altLang="zh-CN" sz="1400" dirty="0">
                      <a:solidFill>
                        <a:schemeClr val="tx1"/>
                      </a:solidFill>
                      <a:sym typeface="+mn-ea"/>
                    </a:rPr>
                    <a:t>2025</a:t>
                  </a:r>
                  <a:r>
                    <a:rPr lang="zh-CN" altLang="en-US" sz="1400" dirty="0">
                      <a:solidFill>
                        <a:schemeClr val="tx1"/>
                      </a:solidFill>
                      <a:sym typeface="+mn-ea"/>
                    </a:rPr>
                    <a:t>年</a:t>
                  </a:r>
                  <a:r>
                    <a:rPr lang="en-US" altLang="zh-CN" sz="1400" dirty="0">
                      <a:solidFill>
                        <a:schemeClr val="tx1"/>
                      </a:solidFill>
                      <a:sym typeface="+mn-ea"/>
                    </a:rPr>
                    <a:t>1</a:t>
                  </a:r>
                  <a:r>
                    <a:rPr lang="zh-CN" altLang="en-US" sz="1400" dirty="0">
                      <a:solidFill>
                        <a:schemeClr val="tx1"/>
                      </a:solidFill>
                      <a:sym typeface="+mn-ea"/>
                    </a:rPr>
                    <a:t>月</a:t>
                  </a:r>
                  <a:r>
                    <a:rPr lang="en-US" altLang="zh-CN" sz="1400" dirty="0">
                      <a:solidFill>
                        <a:schemeClr val="tx1"/>
                      </a:solidFill>
                      <a:sym typeface="+mn-ea"/>
                    </a:rPr>
                    <a:t>1</a:t>
                  </a:r>
                  <a:r>
                    <a:rPr lang="zh-CN" altLang="en-US" sz="1400" dirty="0">
                      <a:solidFill>
                        <a:schemeClr val="tx1"/>
                      </a:solidFill>
                      <a:sym typeface="+mn-ea"/>
                    </a:rPr>
                    <a:t>日起至</a:t>
                  </a:r>
                  <a:r>
                    <a:rPr lang="en-US" altLang="zh-CN" sz="1400" dirty="0">
                      <a:solidFill>
                        <a:schemeClr val="tx1"/>
                      </a:solidFill>
                      <a:sym typeface="+mn-ea"/>
                    </a:rPr>
                    <a:t>2025</a:t>
                  </a:r>
                  <a:r>
                    <a:rPr lang="zh-CN" altLang="en-US" sz="1400" dirty="0">
                      <a:solidFill>
                        <a:schemeClr val="tx1"/>
                      </a:solidFill>
                      <a:sym typeface="+mn-ea"/>
                    </a:rPr>
                    <a:t>年</a:t>
                  </a:r>
                  <a:r>
                    <a:rPr lang="en-US" altLang="zh-CN" sz="1400" dirty="0">
                      <a:solidFill>
                        <a:schemeClr val="tx1"/>
                      </a:solidFill>
                      <a:sym typeface="+mn-ea"/>
                    </a:rPr>
                    <a:t>12</a:t>
                  </a:r>
                  <a:r>
                    <a:rPr lang="zh-CN" altLang="en-US" sz="1400" dirty="0">
                      <a:solidFill>
                        <a:schemeClr val="tx1"/>
                      </a:solidFill>
                      <a:sym typeface="+mn-ea"/>
                    </a:rPr>
                    <a:t>月</a:t>
                  </a:r>
                  <a:r>
                    <a:rPr lang="en-US" altLang="zh-CN" sz="1400" dirty="0">
                      <a:solidFill>
                        <a:schemeClr val="tx1"/>
                      </a:solidFill>
                      <a:sym typeface="+mn-ea"/>
                    </a:rPr>
                    <a:t>31</a:t>
                  </a:r>
                  <a:r>
                    <a:rPr lang="zh-CN" altLang="en-US" sz="1400" dirty="0">
                      <a:solidFill>
                        <a:schemeClr val="tx1"/>
                      </a:solidFill>
                      <a:sym typeface="+mn-ea"/>
                    </a:rPr>
                    <a:t>日期间取得。</a:t>
                  </a:r>
                  <a:endParaRPr lang="zh-CN" altLang="en-US" sz="1400" dirty="0">
                    <a:solidFill>
                      <a:schemeClr val="tx1"/>
                    </a:solidFill>
                  </a:endParaRPr>
                </a:p>
                <a:p>
                  <a:pPr algn="ctr" defTabSz="914400">
                    <a:lnSpc>
                      <a:spcPct val="120000"/>
                    </a:lnSpc>
                  </a:pPr>
                  <a:endParaRPr lang="zh-CN" altLang="en-US" sz="1400" dirty="0">
                    <a:solidFill>
                      <a:schemeClr val="tx1"/>
                    </a:solidFill>
                  </a:endParaRPr>
                </a:p>
              </p:txBody>
            </p:sp>
          </p:grpSp>
          <p:cxnSp>
            <p:nvCxnSpPr>
              <p:cNvPr id="26" name="连接符: 肘形 25" descr="017c9db7-54a7-451b-af31-f73af34737a6"/>
              <p:cNvCxnSpPr/>
              <p:nvPr/>
            </p:nvCxnSpPr>
            <p:spPr>
              <a:xfrm rot="16200000" flipH="1">
                <a:off x="7406882" y="3734002"/>
                <a:ext cx="762476" cy="152475"/>
              </a:xfrm>
              <a:prstGeom prst="bentConnector2">
                <a:avLst/>
              </a:prstGeom>
              <a:ln w="19050" cap="rnd">
                <a:solidFill>
                  <a:schemeClr val="tx2">
                    <a:alpha val="15000"/>
                  </a:schemeClr>
                </a:solidFill>
                <a:round/>
              </a:ln>
            </p:spPr>
            <p:style>
              <a:lnRef idx="1">
                <a:schemeClr val="accent1"/>
              </a:lnRef>
              <a:fillRef idx="0">
                <a:schemeClr val="accent1"/>
              </a:fillRef>
              <a:effectRef idx="0">
                <a:schemeClr val="accent1"/>
              </a:effectRef>
              <a:fontRef idx="minor">
                <a:schemeClr val="tx1"/>
              </a:fontRef>
            </p:style>
          </p:cxnSp>
        </p:grpSp>
        <p:sp>
          <p:nvSpPr>
            <p:cNvPr id="8" name="Title" descr="bc25a48d-e73c-458a-bbf2-751f343d5c5f"/>
            <p:cNvSpPr/>
            <p:nvPr/>
          </p:nvSpPr>
          <p:spPr>
            <a:xfrm>
              <a:off x="660400" y="1130300"/>
              <a:ext cx="10858500" cy="8291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chorCtr="1">
              <a:normAutofit/>
            </a:bodyPr>
            <a:lstStyle/>
            <a:p>
              <a:pPr algn="ctr"/>
              <a:r>
                <a:rPr kumimoji="1" lang="zh-CN" altLang="en-US" sz="2400" b="1" dirty="0">
                  <a:solidFill>
                    <a:schemeClr val="tx1"/>
                  </a:solidFill>
                </a:rPr>
                <a:t>掌握补贴申报方式、审核流程</a:t>
              </a:r>
              <a:endParaRPr lang="en-US" dirty="0"/>
            </a:p>
          </p:txBody>
        </p:sp>
      </p:gr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973effbb-2423-40aa-bd9b-dc92ea5947c1"/>
          <p:cNvSpPr>
            <a:spLocks noGrp="1"/>
          </p:cNvSpPr>
          <p:nvPr>
            <p:ph type="title" hasCustomPrompt="1"/>
          </p:nvPr>
        </p:nvSpPr>
        <p:spPr/>
        <p:txBody>
          <a:bodyPr/>
          <a:lstStyle/>
          <a:p>
            <a:r>
              <a:rPr lang="zh-CN" altLang="en-US" dirty="0"/>
              <a:t>补贴资金管理与发放</a:t>
            </a:r>
            <a:endParaRPr lang="en-US" dirty="0"/>
          </a:p>
        </p:txBody>
      </p:sp>
      <p:grpSp>
        <p:nvGrpSpPr>
          <p:cNvPr id="33" name="570b921e-ea59-4640-b540-4b8d5b94d041.source.5.zh-Hans.pptx" descr="002510b6-60ee-4303-8697-68ed9b3440a5"/>
          <p:cNvGrpSpPr/>
          <p:nvPr/>
        </p:nvGrpSpPr>
        <p:grpSpPr>
          <a:xfrm>
            <a:off x="660400" y="1130300"/>
            <a:ext cx="10858500" cy="5003800"/>
            <a:chOff x="660400" y="1130300"/>
            <a:chExt cx="10858500" cy="5003800"/>
          </a:xfrm>
        </p:grpSpPr>
        <p:sp>
          <p:nvSpPr>
            <p:cNvPr id="3" name="îṩḷîďè" descr="637418a8-c4b8-4b2d-ac6f-d318471ee9ec"/>
            <p:cNvSpPr/>
            <p:nvPr/>
          </p:nvSpPr>
          <p:spPr>
            <a:xfrm rot="5400000" flipH="1">
              <a:off x="5299807" y="2106873"/>
              <a:ext cx="1253341" cy="1253487"/>
            </a:xfrm>
            <a:custGeom>
              <a:avLst/>
              <a:gdLst>
                <a:gd name="connsiteX0" fmla="*/ 0 w 1079869"/>
                <a:gd name="connsiteY0" fmla="*/ 0 h 1079994"/>
                <a:gd name="connsiteX1" fmla="*/ 1079869 w 1079869"/>
                <a:gd name="connsiteY1" fmla="*/ 0 h 1079994"/>
                <a:gd name="connsiteX2" fmla="*/ 110293 w 1079869"/>
                <a:gd name="connsiteY2" fmla="*/ 1074424 h 1079994"/>
                <a:gd name="connsiteX3" fmla="*/ 0 w 1079869"/>
                <a:gd name="connsiteY3" fmla="*/ 1079994 h 1079994"/>
              </a:gdLst>
              <a:ahLst/>
              <a:cxnLst>
                <a:cxn ang="0">
                  <a:pos x="connsiteX0" y="connsiteY0"/>
                </a:cxn>
                <a:cxn ang="0">
                  <a:pos x="connsiteX1" y="connsiteY1"/>
                </a:cxn>
                <a:cxn ang="0">
                  <a:pos x="connsiteX2" y="connsiteY2"/>
                </a:cxn>
                <a:cxn ang="0">
                  <a:pos x="connsiteX3" y="connsiteY3"/>
                </a:cxn>
              </a:cxnLst>
              <a:rect l="l" t="t" r="r" b="b"/>
              <a:pathLst>
                <a:path w="1079869" h="1079994">
                  <a:moveTo>
                    <a:pt x="0" y="0"/>
                  </a:moveTo>
                  <a:lnTo>
                    <a:pt x="1079869" y="0"/>
                  </a:lnTo>
                  <a:cubicBezTo>
                    <a:pt x="1079869" y="559189"/>
                    <a:pt x="654890" y="1019118"/>
                    <a:pt x="110293" y="1074424"/>
                  </a:cubicBezTo>
                  <a:lnTo>
                    <a:pt x="0" y="1079994"/>
                  </a:ln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pPr algn="ctr"/>
              <a:endParaRPr lang="en-US" sz="2525"/>
            </a:p>
          </p:txBody>
        </p:sp>
        <p:sp>
          <p:nvSpPr>
            <p:cNvPr id="4" name="iṥlïďé" descr="92543f37-1430-4642-947e-454d581aa9d3"/>
            <p:cNvSpPr/>
            <p:nvPr/>
          </p:nvSpPr>
          <p:spPr>
            <a:xfrm rot="10800000" flipH="1" flipV="1">
              <a:off x="5299807" y="3386191"/>
              <a:ext cx="1253341" cy="1253486"/>
            </a:xfrm>
            <a:custGeom>
              <a:avLst/>
              <a:gdLst>
                <a:gd name="connsiteX0" fmla="*/ 0 w 1079869"/>
                <a:gd name="connsiteY0" fmla="*/ 0 h 1079994"/>
                <a:gd name="connsiteX1" fmla="*/ 1079869 w 1079869"/>
                <a:gd name="connsiteY1" fmla="*/ 0 h 1079994"/>
                <a:gd name="connsiteX2" fmla="*/ 110293 w 1079869"/>
                <a:gd name="connsiteY2" fmla="*/ 1074424 h 1079994"/>
                <a:gd name="connsiteX3" fmla="*/ 0 w 1079869"/>
                <a:gd name="connsiteY3" fmla="*/ 1079994 h 1079994"/>
              </a:gdLst>
              <a:ahLst/>
              <a:cxnLst>
                <a:cxn ang="0">
                  <a:pos x="connsiteX0" y="connsiteY0"/>
                </a:cxn>
                <a:cxn ang="0">
                  <a:pos x="connsiteX1" y="connsiteY1"/>
                </a:cxn>
                <a:cxn ang="0">
                  <a:pos x="connsiteX2" y="connsiteY2"/>
                </a:cxn>
                <a:cxn ang="0">
                  <a:pos x="connsiteX3" y="connsiteY3"/>
                </a:cxn>
              </a:cxnLst>
              <a:rect l="l" t="t" r="r" b="b"/>
              <a:pathLst>
                <a:path w="1079869" h="1079994">
                  <a:moveTo>
                    <a:pt x="0" y="0"/>
                  </a:moveTo>
                  <a:lnTo>
                    <a:pt x="1079869" y="0"/>
                  </a:lnTo>
                  <a:cubicBezTo>
                    <a:pt x="1079869" y="559189"/>
                    <a:pt x="654890" y="1019118"/>
                    <a:pt x="110293" y="1074424"/>
                  </a:cubicBezTo>
                  <a:lnTo>
                    <a:pt x="0" y="107999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pPr algn="ctr"/>
              <a:endParaRPr lang="en-US" sz="2525"/>
            </a:p>
          </p:txBody>
        </p:sp>
        <p:sp>
          <p:nvSpPr>
            <p:cNvPr id="5" name="îšļîďê" descr="5947b75f-594e-45c6-aa15-f0a5851314d4"/>
            <p:cNvSpPr/>
            <p:nvPr/>
          </p:nvSpPr>
          <p:spPr>
            <a:xfrm rot="10800000">
              <a:off x="4014301" y="3386191"/>
              <a:ext cx="1253341" cy="1253486"/>
            </a:xfrm>
            <a:custGeom>
              <a:avLst/>
              <a:gdLst>
                <a:gd name="connsiteX0" fmla="*/ 0 w 1079869"/>
                <a:gd name="connsiteY0" fmla="*/ 0 h 1079994"/>
                <a:gd name="connsiteX1" fmla="*/ 1079869 w 1079869"/>
                <a:gd name="connsiteY1" fmla="*/ 0 h 1079994"/>
                <a:gd name="connsiteX2" fmla="*/ 110293 w 1079869"/>
                <a:gd name="connsiteY2" fmla="*/ 1074424 h 1079994"/>
                <a:gd name="connsiteX3" fmla="*/ 0 w 1079869"/>
                <a:gd name="connsiteY3" fmla="*/ 1079994 h 1079994"/>
              </a:gdLst>
              <a:ahLst/>
              <a:cxnLst>
                <a:cxn ang="0">
                  <a:pos x="connsiteX0" y="connsiteY0"/>
                </a:cxn>
                <a:cxn ang="0">
                  <a:pos x="connsiteX1" y="connsiteY1"/>
                </a:cxn>
                <a:cxn ang="0">
                  <a:pos x="connsiteX2" y="connsiteY2"/>
                </a:cxn>
                <a:cxn ang="0">
                  <a:pos x="connsiteX3" y="connsiteY3"/>
                </a:cxn>
              </a:cxnLst>
              <a:rect l="l" t="t" r="r" b="b"/>
              <a:pathLst>
                <a:path w="1079869" h="1079994">
                  <a:moveTo>
                    <a:pt x="0" y="0"/>
                  </a:moveTo>
                  <a:lnTo>
                    <a:pt x="1079869" y="0"/>
                  </a:lnTo>
                  <a:cubicBezTo>
                    <a:pt x="1079869" y="559189"/>
                    <a:pt x="654890" y="1019118"/>
                    <a:pt x="110293" y="1074424"/>
                  </a:cubicBezTo>
                  <a:lnTo>
                    <a:pt x="0" y="1079994"/>
                  </a:lnTo>
                  <a:close/>
                </a:path>
              </a:pathLst>
            </a:cu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pPr algn="ctr"/>
              <a:endParaRPr lang="en-US" sz="2525"/>
            </a:p>
          </p:txBody>
        </p:sp>
        <p:sp>
          <p:nvSpPr>
            <p:cNvPr id="6" name="îṡľîdè" descr="afc3609a-86e0-4e9a-b9cf-a2ba262609ef"/>
            <p:cNvSpPr/>
            <p:nvPr/>
          </p:nvSpPr>
          <p:spPr>
            <a:xfrm rot="5400000">
              <a:off x="3909804" y="4776260"/>
              <a:ext cx="1462334" cy="1253345"/>
            </a:xfrm>
            <a:custGeom>
              <a:avLst/>
              <a:gdLst>
                <a:gd name="connsiteX0" fmla="*/ 0 w 1259935"/>
                <a:gd name="connsiteY0" fmla="*/ 0 h 1079871"/>
                <a:gd name="connsiteX1" fmla="*/ 720000 w 1259935"/>
                <a:gd name="connsiteY1" fmla="*/ 0 h 1079871"/>
                <a:gd name="connsiteX2" fmla="*/ 720000 w 1259935"/>
                <a:gd name="connsiteY2" fmla="*/ 1 h 1079871"/>
                <a:gd name="connsiteX3" fmla="*/ 1259935 w 1259935"/>
                <a:gd name="connsiteY3" fmla="*/ 539936 h 1079871"/>
                <a:gd name="connsiteX4" fmla="*/ 720000 w 1259935"/>
                <a:gd name="connsiteY4" fmla="*/ 1079871 h 1079871"/>
                <a:gd name="connsiteX5" fmla="*/ 719990 w 1259935"/>
                <a:gd name="connsiteY5" fmla="*/ 1079870 h 1079871"/>
                <a:gd name="connsiteX6" fmla="*/ 0 w 1259935"/>
                <a:gd name="connsiteY6" fmla="*/ 1079870 h 1079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59935" h="1079871">
                  <a:moveTo>
                    <a:pt x="0" y="0"/>
                  </a:moveTo>
                  <a:lnTo>
                    <a:pt x="720000" y="0"/>
                  </a:lnTo>
                  <a:lnTo>
                    <a:pt x="720000" y="1"/>
                  </a:lnTo>
                  <a:cubicBezTo>
                    <a:pt x="1018198" y="1"/>
                    <a:pt x="1259935" y="241738"/>
                    <a:pt x="1259935" y="539936"/>
                  </a:cubicBezTo>
                  <a:cubicBezTo>
                    <a:pt x="1259935" y="838134"/>
                    <a:pt x="1018198" y="1079871"/>
                    <a:pt x="720000" y="1079871"/>
                  </a:cubicBezTo>
                  <a:lnTo>
                    <a:pt x="719990" y="1079870"/>
                  </a:lnTo>
                  <a:lnTo>
                    <a:pt x="0" y="107987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pPr algn="ctr"/>
              <a:endParaRPr lang="en-US" sz="2525"/>
            </a:p>
          </p:txBody>
        </p:sp>
        <p:sp>
          <p:nvSpPr>
            <p:cNvPr id="7" name="íṩlîḑe" descr="b85bf0bf-08dc-4261-a6c7-4814029ae9a0"/>
            <p:cNvSpPr/>
            <p:nvPr/>
          </p:nvSpPr>
          <p:spPr>
            <a:xfrm rot="16200000">
              <a:off x="6368025" y="1933522"/>
              <a:ext cx="2021296" cy="1599046"/>
            </a:xfrm>
            <a:prstGeom prst="downArrow">
              <a:avLst>
                <a:gd name="adj1" fmla="val 62024"/>
                <a:gd name="adj2" fmla="val 54619"/>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rmAutofit/>
            </a:bodyPr>
            <a:lstStyle/>
            <a:p>
              <a:pPr algn="ctr"/>
              <a:endParaRPr lang="en-US" sz="2525"/>
            </a:p>
          </p:txBody>
        </p:sp>
        <p:sp>
          <p:nvSpPr>
            <p:cNvPr id="8" name="íšḻíḍè" descr="83d5f4ac-61db-49f4-8e51-345a0a6aa1f3"/>
            <p:cNvSpPr/>
            <p:nvPr/>
          </p:nvSpPr>
          <p:spPr bwMode="auto">
            <a:xfrm>
              <a:off x="7087920" y="2530762"/>
              <a:ext cx="420667" cy="404567"/>
            </a:xfrm>
            <a:custGeom>
              <a:avLst/>
              <a:gdLst>
                <a:gd name="connsiteX0" fmla="*/ 61288 w 609549"/>
                <a:gd name="connsiteY0" fmla="*/ 383285 h 586216"/>
                <a:gd name="connsiteX1" fmla="*/ 71162 w 609549"/>
                <a:gd name="connsiteY1" fmla="*/ 387101 h 586216"/>
                <a:gd name="connsiteX2" fmla="*/ 120018 w 609549"/>
                <a:gd name="connsiteY2" fmla="*/ 435892 h 586216"/>
                <a:gd name="connsiteX3" fmla="*/ 120018 w 609549"/>
                <a:gd name="connsiteY3" fmla="*/ 454200 h 586216"/>
                <a:gd name="connsiteX4" fmla="*/ 56639 w 609549"/>
                <a:gd name="connsiteY4" fmla="*/ 517543 h 586216"/>
                <a:gd name="connsiteX5" fmla="*/ 35592 w 609549"/>
                <a:gd name="connsiteY5" fmla="*/ 513644 h 586216"/>
                <a:gd name="connsiteX6" fmla="*/ 51877 w 609549"/>
                <a:gd name="connsiteY6" fmla="*/ 388099 h 586216"/>
                <a:gd name="connsiteX7" fmla="*/ 61288 w 609549"/>
                <a:gd name="connsiteY7" fmla="*/ 383285 h 586216"/>
                <a:gd name="connsiteX8" fmla="*/ 235245 w 609549"/>
                <a:gd name="connsiteY8" fmla="*/ 302810 h 586216"/>
                <a:gd name="connsiteX9" fmla="*/ 306042 w 609549"/>
                <a:gd name="connsiteY9" fmla="*/ 373466 h 586216"/>
                <a:gd name="connsiteX10" fmla="*/ 258717 w 609549"/>
                <a:gd name="connsiteY10" fmla="*/ 420680 h 586216"/>
                <a:gd name="connsiteX11" fmla="*/ 230246 w 609549"/>
                <a:gd name="connsiteY11" fmla="*/ 550152 h 586216"/>
                <a:gd name="connsiteX12" fmla="*/ 92223 w 609549"/>
                <a:gd name="connsiteY12" fmla="*/ 575305 h 586216"/>
                <a:gd name="connsiteX13" fmla="*/ 88748 w 609549"/>
                <a:gd name="connsiteY13" fmla="*/ 556143 h 586216"/>
                <a:gd name="connsiteX14" fmla="*/ 165115 w 609549"/>
                <a:gd name="connsiteY14" fmla="*/ 479877 h 586216"/>
                <a:gd name="connsiteX15" fmla="*/ 165115 w 609549"/>
                <a:gd name="connsiteY15" fmla="*/ 446308 h 586216"/>
                <a:gd name="connsiteX16" fmla="*/ 88700 w 609549"/>
                <a:gd name="connsiteY16" fmla="*/ 369995 h 586216"/>
                <a:gd name="connsiteX17" fmla="*/ 92128 w 609549"/>
                <a:gd name="connsiteY17" fmla="*/ 350976 h 586216"/>
                <a:gd name="connsiteX18" fmla="*/ 189111 w 609549"/>
                <a:gd name="connsiteY18" fmla="*/ 348884 h 586216"/>
                <a:gd name="connsiteX19" fmla="*/ 257958 w 609549"/>
                <a:gd name="connsiteY19" fmla="*/ 161679 h 586216"/>
                <a:gd name="connsiteX20" fmla="*/ 317251 w 609549"/>
                <a:gd name="connsiteY20" fmla="*/ 220879 h 586216"/>
                <a:gd name="connsiteX21" fmla="*/ 388070 w 609549"/>
                <a:gd name="connsiteY21" fmla="*/ 291586 h 586216"/>
                <a:gd name="connsiteX22" fmla="*/ 604906 w 609549"/>
                <a:gd name="connsiteY22" fmla="*/ 508130 h 586216"/>
                <a:gd name="connsiteX23" fmla="*/ 604906 w 609549"/>
                <a:gd name="connsiteY23" fmla="*/ 530526 h 586216"/>
                <a:gd name="connsiteX24" fmla="*/ 556567 w 609549"/>
                <a:gd name="connsiteY24" fmla="*/ 578789 h 586216"/>
                <a:gd name="connsiteX25" fmla="*/ 545327 w 609549"/>
                <a:gd name="connsiteY25" fmla="*/ 583449 h 586216"/>
                <a:gd name="connsiteX26" fmla="*/ 534135 w 609549"/>
                <a:gd name="connsiteY26" fmla="*/ 578789 h 586216"/>
                <a:gd name="connsiteX27" fmla="*/ 317251 w 609549"/>
                <a:gd name="connsiteY27" fmla="*/ 362293 h 586216"/>
                <a:gd name="connsiteX28" fmla="*/ 246481 w 609549"/>
                <a:gd name="connsiteY28" fmla="*/ 291586 h 586216"/>
                <a:gd name="connsiteX29" fmla="*/ 187140 w 609549"/>
                <a:gd name="connsiteY29" fmla="*/ 232339 h 586216"/>
                <a:gd name="connsiteX30" fmla="*/ 58606 w 609549"/>
                <a:gd name="connsiteY30" fmla="*/ 160814 h 586216"/>
                <a:gd name="connsiteX31" fmla="*/ 126401 w 609549"/>
                <a:gd name="connsiteY31" fmla="*/ 228498 h 586216"/>
                <a:gd name="connsiteX32" fmla="*/ 111975 w 609549"/>
                <a:gd name="connsiteY32" fmla="*/ 242899 h 586216"/>
                <a:gd name="connsiteX33" fmla="*/ 119307 w 609549"/>
                <a:gd name="connsiteY33" fmla="*/ 250219 h 586216"/>
                <a:gd name="connsiteX34" fmla="*/ 119307 w 609549"/>
                <a:gd name="connsiteY34" fmla="*/ 277692 h 586216"/>
                <a:gd name="connsiteX35" fmla="*/ 115641 w 609549"/>
                <a:gd name="connsiteY35" fmla="*/ 281352 h 586216"/>
                <a:gd name="connsiteX36" fmla="*/ 88123 w 609549"/>
                <a:gd name="connsiteY36" fmla="*/ 281352 h 586216"/>
                <a:gd name="connsiteX37" fmla="*/ 5712 w 609549"/>
                <a:gd name="connsiteY37" fmla="*/ 199029 h 586216"/>
                <a:gd name="connsiteX38" fmla="*/ 5712 w 609549"/>
                <a:gd name="connsiteY38" fmla="*/ 171604 h 586216"/>
                <a:gd name="connsiteX39" fmla="*/ 9378 w 609549"/>
                <a:gd name="connsiteY39" fmla="*/ 167944 h 586216"/>
                <a:gd name="connsiteX40" fmla="*/ 36849 w 609549"/>
                <a:gd name="connsiteY40" fmla="*/ 167944 h 586216"/>
                <a:gd name="connsiteX41" fmla="*/ 44180 w 609549"/>
                <a:gd name="connsiteY41" fmla="*/ 175264 h 586216"/>
                <a:gd name="connsiteX42" fmla="*/ 585775 w 609549"/>
                <a:gd name="connsiteY42" fmla="*/ 66370 h 586216"/>
                <a:gd name="connsiteX43" fmla="*/ 595263 w 609549"/>
                <a:gd name="connsiteY43" fmla="*/ 73839 h 586216"/>
                <a:gd name="connsiteX44" fmla="*/ 578978 w 609549"/>
                <a:gd name="connsiteY44" fmla="*/ 199341 h 586216"/>
                <a:gd name="connsiteX45" fmla="*/ 559693 w 609549"/>
                <a:gd name="connsiteY45" fmla="*/ 200387 h 586216"/>
                <a:gd name="connsiteX46" fmla="*/ 510789 w 609549"/>
                <a:gd name="connsiteY46" fmla="*/ 151612 h 586216"/>
                <a:gd name="connsiteX47" fmla="*/ 510789 w 609549"/>
                <a:gd name="connsiteY47" fmla="*/ 133262 h 586216"/>
                <a:gd name="connsiteX48" fmla="*/ 574216 w 609549"/>
                <a:gd name="connsiteY48" fmla="*/ 69988 h 586216"/>
                <a:gd name="connsiteX49" fmla="*/ 585775 w 609549"/>
                <a:gd name="connsiteY49" fmla="*/ 66370 h 586216"/>
                <a:gd name="connsiteX50" fmla="*/ 158702 w 609549"/>
                <a:gd name="connsiteY50" fmla="*/ 26758 h 586216"/>
                <a:gd name="connsiteX51" fmla="*/ 172463 w 609549"/>
                <a:gd name="connsiteY51" fmla="*/ 32464 h 586216"/>
                <a:gd name="connsiteX52" fmla="*/ 179701 w 609549"/>
                <a:gd name="connsiteY52" fmla="*/ 39691 h 586216"/>
                <a:gd name="connsiteX53" fmla="*/ 246935 w 609549"/>
                <a:gd name="connsiteY53" fmla="*/ 106831 h 586216"/>
                <a:gd name="connsiteX54" fmla="*/ 254886 w 609549"/>
                <a:gd name="connsiteY54" fmla="*/ 114819 h 586216"/>
                <a:gd name="connsiteX55" fmla="*/ 257600 w 609549"/>
                <a:gd name="connsiteY55" fmla="*/ 138879 h 586216"/>
                <a:gd name="connsiteX56" fmla="*/ 254886 w 609549"/>
                <a:gd name="connsiteY56" fmla="*/ 142255 h 586216"/>
                <a:gd name="connsiteX57" fmla="*/ 252315 w 609549"/>
                <a:gd name="connsiteY57" fmla="*/ 144823 h 586216"/>
                <a:gd name="connsiteX58" fmla="*/ 246696 w 609549"/>
                <a:gd name="connsiteY58" fmla="*/ 150434 h 586216"/>
                <a:gd name="connsiteX59" fmla="*/ 175892 w 609549"/>
                <a:gd name="connsiteY59" fmla="*/ 221140 h 586216"/>
                <a:gd name="connsiteX60" fmla="*/ 172463 w 609549"/>
                <a:gd name="connsiteY60" fmla="*/ 224611 h 586216"/>
                <a:gd name="connsiteX61" fmla="*/ 170130 w 609549"/>
                <a:gd name="connsiteY61" fmla="*/ 226560 h 586216"/>
                <a:gd name="connsiteX62" fmla="*/ 162274 w 609549"/>
                <a:gd name="connsiteY62" fmla="*/ 229936 h 586216"/>
                <a:gd name="connsiteX63" fmla="*/ 158702 w 609549"/>
                <a:gd name="connsiteY63" fmla="*/ 230269 h 586216"/>
                <a:gd name="connsiteX64" fmla="*/ 144942 w 609549"/>
                <a:gd name="connsiteY64" fmla="*/ 224611 h 586216"/>
                <a:gd name="connsiteX65" fmla="*/ 137609 w 609549"/>
                <a:gd name="connsiteY65" fmla="*/ 217288 h 586216"/>
                <a:gd name="connsiteX66" fmla="*/ 69804 w 609549"/>
                <a:gd name="connsiteY66" fmla="*/ 149578 h 586216"/>
                <a:gd name="connsiteX67" fmla="*/ 62519 w 609549"/>
                <a:gd name="connsiteY67" fmla="*/ 142255 h 586216"/>
                <a:gd name="connsiteX68" fmla="*/ 62519 w 609549"/>
                <a:gd name="connsiteY68" fmla="*/ 114819 h 586216"/>
                <a:gd name="connsiteX69" fmla="*/ 144942 w 609549"/>
                <a:gd name="connsiteY69" fmla="*/ 32464 h 586216"/>
                <a:gd name="connsiteX70" fmla="*/ 158702 w 609549"/>
                <a:gd name="connsiteY70" fmla="*/ 26758 h 586216"/>
                <a:gd name="connsiteX71" fmla="*/ 254809 w 609549"/>
                <a:gd name="connsiteY71" fmla="*/ 6542 h 586216"/>
                <a:gd name="connsiteX72" fmla="*/ 321015 w 609549"/>
                <a:gd name="connsiteY72" fmla="*/ 29913 h 586216"/>
                <a:gd name="connsiteX73" fmla="*/ 260017 w 609549"/>
                <a:gd name="connsiteY73" fmla="*/ 97465 h 586216"/>
                <a:gd name="connsiteX74" fmla="*/ 193067 w 609549"/>
                <a:gd name="connsiteY74" fmla="*/ 30626 h 586216"/>
                <a:gd name="connsiteX75" fmla="*/ 254809 w 609549"/>
                <a:gd name="connsiteY75" fmla="*/ 6542 h 586216"/>
                <a:gd name="connsiteX76" fmla="*/ 503105 w 609549"/>
                <a:gd name="connsiteY76" fmla="*/ 953 h 586216"/>
                <a:gd name="connsiteX77" fmla="*/ 538560 w 609549"/>
                <a:gd name="connsiteY77" fmla="*/ 10911 h 586216"/>
                <a:gd name="connsiteX78" fmla="*/ 542083 w 609549"/>
                <a:gd name="connsiteY78" fmla="*/ 30073 h 586216"/>
                <a:gd name="connsiteX79" fmla="*/ 465709 w 609549"/>
                <a:gd name="connsiteY79" fmla="*/ 106341 h 586216"/>
                <a:gd name="connsiteX80" fmla="*/ 465709 w 609549"/>
                <a:gd name="connsiteY80" fmla="*/ 139911 h 586216"/>
                <a:gd name="connsiteX81" fmla="*/ 542131 w 609549"/>
                <a:gd name="connsiteY81" fmla="*/ 216227 h 586216"/>
                <a:gd name="connsiteX82" fmla="*/ 538655 w 609549"/>
                <a:gd name="connsiteY82" fmla="*/ 235246 h 586216"/>
                <a:gd name="connsiteX83" fmla="*/ 442187 w 609549"/>
                <a:gd name="connsiteY83" fmla="*/ 237528 h 586216"/>
                <a:gd name="connsiteX84" fmla="*/ 399238 w 609549"/>
                <a:gd name="connsiteY84" fmla="*/ 280370 h 586216"/>
                <a:gd name="connsiteX85" fmla="*/ 328482 w 609549"/>
                <a:gd name="connsiteY85" fmla="*/ 209712 h 586216"/>
                <a:gd name="connsiteX86" fmla="*/ 372240 w 609549"/>
                <a:gd name="connsiteY86" fmla="*/ 166015 h 586216"/>
                <a:gd name="connsiteX87" fmla="*/ 400571 w 609549"/>
                <a:gd name="connsiteY87" fmla="*/ 36064 h 586216"/>
                <a:gd name="connsiteX88" fmla="*/ 503105 w 609549"/>
                <a:gd name="connsiteY88" fmla="*/ 953 h 5862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Lst>
              <a:rect l="l" t="t" r="r" b="b"/>
              <a:pathLst>
                <a:path w="609549" h="586216">
                  <a:moveTo>
                    <a:pt x="61288" y="383285"/>
                  </a:moveTo>
                  <a:cubicBezTo>
                    <a:pt x="64829" y="383106"/>
                    <a:pt x="68448" y="384367"/>
                    <a:pt x="71162" y="387101"/>
                  </a:cubicBezTo>
                  <a:lnTo>
                    <a:pt x="120018" y="435892"/>
                  </a:lnTo>
                  <a:cubicBezTo>
                    <a:pt x="125113" y="440933"/>
                    <a:pt x="125113" y="449160"/>
                    <a:pt x="120018" y="454200"/>
                  </a:cubicBezTo>
                  <a:lnTo>
                    <a:pt x="56639" y="517543"/>
                  </a:lnTo>
                  <a:cubicBezTo>
                    <a:pt x="50211" y="523963"/>
                    <a:pt x="39211" y="522013"/>
                    <a:pt x="35592" y="513644"/>
                  </a:cubicBezTo>
                  <a:cubicBezTo>
                    <a:pt x="17783" y="472794"/>
                    <a:pt x="23211" y="424288"/>
                    <a:pt x="51877" y="388099"/>
                  </a:cubicBezTo>
                  <a:cubicBezTo>
                    <a:pt x="54282" y="385079"/>
                    <a:pt x="57746" y="383463"/>
                    <a:pt x="61288" y="383285"/>
                  </a:cubicBezTo>
                  <a:close/>
                  <a:moveTo>
                    <a:pt x="235245" y="302810"/>
                  </a:moveTo>
                  <a:lnTo>
                    <a:pt x="306042" y="373466"/>
                  </a:lnTo>
                  <a:lnTo>
                    <a:pt x="258717" y="420680"/>
                  </a:lnTo>
                  <a:cubicBezTo>
                    <a:pt x="274667" y="464329"/>
                    <a:pt x="265192" y="515300"/>
                    <a:pt x="230246" y="550152"/>
                  </a:cubicBezTo>
                  <a:cubicBezTo>
                    <a:pt x="192919" y="587430"/>
                    <a:pt x="137644" y="595798"/>
                    <a:pt x="92223" y="575305"/>
                  </a:cubicBezTo>
                  <a:cubicBezTo>
                    <a:pt x="84701" y="571882"/>
                    <a:pt x="82892" y="561992"/>
                    <a:pt x="88748" y="556143"/>
                  </a:cubicBezTo>
                  <a:lnTo>
                    <a:pt x="165115" y="479877"/>
                  </a:lnTo>
                  <a:cubicBezTo>
                    <a:pt x="174399" y="470605"/>
                    <a:pt x="174399" y="455580"/>
                    <a:pt x="165115" y="446308"/>
                  </a:cubicBezTo>
                  <a:lnTo>
                    <a:pt x="88700" y="369995"/>
                  </a:lnTo>
                  <a:cubicBezTo>
                    <a:pt x="82844" y="364194"/>
                    <a:pt x="84653" y="354399"/>
                    <a:pt x="92128" y="350976"/>
                  </a:cubicBezTo>
                  <a:cubicBezTo>
                    <a:pt x="122789" y="337092"/>
                    <a:pt x="157973" y="336379"/>
                    <a:pt x="189111" y="348884"/>
                  </a:cubicBezTo>
                  <a:close/>
                  <a:moveTo>
                    <a:pt x="257958" y="161679"/>
                  </a:moveTo>
                  <a:lnTo>
                    <a:pt x="317251" y="220879"/>
                  </a:lnTo>
                  <a:lnTo>
                    <a:pt x="388070" y="291586"/>
                  </a:lnTo>
                  <a:lnTo>
                    <a:pt x="604906" y="508130"/>
                  </a:lnTo>
                  <a:cubicBezTo>
                    <a:pt x="611097" y="514311"/>
                    <a:pt x="611097" y="524344"/>
                    <a:pt x="604906" y="530526"/>
                  </a:cubicBezTo>
                  <a:lnTo>
                    <a:pt x="556567" y="578789"/>
                  </a:lnTo>
                  <a:cubicBezTo>
                    <a:pt x="553471" y="581880"/>
                    <a:pt x="549423" y="583449"/>
                    <a:pt x="545327" y="583449"/>
                  </a:cubicBezTo>
                  <a:cubicBezTo>
                    <a:pt x="541279" y="583449"/>
                    <a:pt x="537231" y="581880"/>
                    <a:pt x="534135" y="578789"/>
                  </a:cubicBezTo>
                  <a:lnTo>
                    <a:pt x="317251" y="362293"/>
                  </a:lnTo>
                  <a:lnTo>
                    <a:pt x="246481" y="291586"/>
                  </a:lnTo>
                  <a:lnTo>
                    <a:pt x="187140" y="232339"/>
                  </a:lnTo>
                  <a:close/>
                  <a:moveTo>
                    <a:pt x="58606" y="160814"/>
                  </a:moveTo>
                  <a:lnTo>
                    <a:pt x="126401" y="228498"/>
                  </a:lnTo>
                  <a:lnTo>
                    <a:pt x="111975" y="242899"/>
                  </a:lnTo>
                  <a:lnTo>
                    <a:pt x="119307" y="250219"/>
                  </a:lnTo>
                  <a:cubicBezTo>
                    <a:pt x="126877" y="257824"/>
                    <a:pt x="126877" y="270087"/>
                    <a:pt x="119307" y="277692"/>
                  </a:cubicBezTo>
                  <a:lnTo>
                    <a:pt x="115641" y="281352"/>
                  </a:lnTo>
                  <a:cubicBezTo>
                    <a:pt x="108024" y="288909"/>
                    <a:pt x="95741" y="288909"/>
                    <a:pt x="88123" y="281352"/>
                  </a:cubicBezTo>
                  <a:lnTo>
                    <a:pt x="5712" y="199029"/>
                  </a:lnTo>
                  <a:cubicBezTo>
                    <a:pt x="-1905" y="191424"/>
                    <a:pt x="-1905" y="179161"/>
                    <a:pt x="5712" y="171604"/>
                  </a:cubicBezTo>
                  <a:lnTo>
                    <a:pt x="9378" y="167944"/>
                  </a:lnTo>
                  <a:cubicBezTo>
                    <a:pt x="16948" y="160339"/>
                    <a:pt x="29231" y="160339"/>
                    <a:pt x="36849" y="167944"/>
                  </a:cubicBezTo>
                  <a:lnTo>
                    <a:pt x="44180" y="175264"/>
                  </a:lnTo>
                  <a:close/>
                  <a:moveTo>
                    <a:pt x="585775" y="66370"/>
                  </a:moveTo>
                  <a:cubicBezTo>
                    <a:pt x="589775" y="67101"/>
                    <a:pt x="593430" y="69680"/>
                    <a:pt x="595263" y="73839"/>
                  </a:cubicBezTo>
                  <a:cubicBezTo>
                    <a:pt x="613072" y="114675"/>
                    <a:pt x="607644" y="163212"/>
                    <a:pt x="578978" y="199341"/>
                  </a:cubicBezTo>
                  <a:cubicBezTo>
                    <a:pt x="574168" y="205379"/>
                    <a:pt x="565121" y="205854"/>
                    <a:pt x="559693" y="200387"/>
                  </a:cubicBezTo>
                  <a:lnTo>
                    <a:pt x="510789" y="151612"/>
                  </a:lnTo>
                  <a:cubicBezTo>
                    <a:pt x="505742" y="146526"/>
                    <a:pt x="505742" y="138349"/>
                    <a:pt x="510789" y="133262"/>
                  </a:cubicBezTo>
                  <a:lnTo>
                    <a:pt x="574216" y="69988"/>
                  </a:lnTo>
                  <a:cubicBezTo>
                    <a:pt x="577430" y="66756"/>
                    <a:pt x="581775" y="65639"/>
                    <a:pt x="585775" y="66370"/>
                  </a:cubicBezTo>
                  <a:close/>
                  <a:moveTo>
                    <a:pt x="158702" y="26758"/>
                  </a:moveTo>
                  <a:cubicBezTo>
                    <a:pt x="163655" y="26758"/>
                    <a:pt x="168654" y="28660"/>
                    <a:pt x="172463" y="32464"/>
                  </a:cubicBezTo>
                  <a:lnTo>
                    <a:pt x="179701" y="39691"/>
                  </a:lnTo>
                  <a:lnTo>
                    <a:pt x="246935" y="106831"/>
                  </a:lnTo>
                  <a:lnTo>
                    <a:pt x="254886" y="114819"/>
                  </a:lnTo>
                  <a:cubicBezTo>
                    <a:pt x="261457" y="121334"/>
                    <a:pt x="262362" y="131414"/>
                    <a:pt x="257600" y="138879"/>
                  </a:cubicBezTo>
                  <a:cubicBezTo>
                    <a:pt x="256839" y="140068"/>
                    <a:pt x="255934" y="141209"/>
                    <a:pt x="254886" y="142255"/>
                  </a:cubicBezTo>
                  <a:lnTo>
                    <a:pt x="252315" y="144823"/>
                  </a:lnTo>
                  <a:lnTo>
                    <a:pt x="246696" y="150434"/>
                  </a:lnTo>
                  <a:lnTo>
                    <a:pt x="175892" y="221140"/>
                  </a:lnTo>
                  <a:lnTo>
                    <a:pt x="172463" y="224611"/>
                  </a:lnTo>
                  <a:cubicBezTo>
                    <a:pt x="171702" y="225324"/>
                    <a:pt x="170940" y="225990"/>
                    <a:pt x="170130" y="226560"/>
                  </a:cubicBezTo>
                  <a:cubicBezTo>
                    <a:pt x="167749" y="228319"/>
                    <a:pt x="165083" y="229413"/>
                    <a:pt x="162274" y="229936"/>
                  </a:cubicBezTo>
                  <a:cubicBezTo>
                    <a:pt x="161083" y="230174"/>
                    <a:pt x="159893" y="230269"/>
                    <a:pt x="158702" y="230269"/>
                  </a:cubicBezTo>
                  <a:cubicBezTo>
                    <a:pt x="153703" y="230269"/>
                    <a:pt x="148751" y="228367"/>
                    <a:pt x="144942" y="224611"/>
                  </a:cubicBezTo>
                  <a:lnTo>
                    <a:pt x="137609" y="217288"/>
                  </a:lnTo>
                  <a:lnTo>
                    <a:pt x="69804" y="149578"/>
                  </a:lnTo>
                  <a:lnTo>
                    <a:pt x="62519" y="142255"/>
                  </a:lnTo>
                  <a:cubicBezTo>
                    <a:pt x="54900" y="134647"/>
                    <a:pt x="54900" y="122380"/>
                    <a:pt x="62519" y="114819"/>
                  </a:cubicBezTo>
                  <a:lnTo>
                    <a:pt x="144942" y="32464"/>
                  </a:lnTo>
                  <a:cubicBezTo>
                    <a:pt x="148751" y="28660"/>
                    <a:pt x="153750" y="26758"/>
                    <a:pt x="158702" y="26758"/>
                  </a:cubicBezTo>
                  <a:close/>
                  <a:moveTo>
                    <a:pt x="254809" y="6542"/>
                  </a:moveTo>
                  <a:cubicBezTo>
                    <a:pt x="277279" y="4029"/>
                    <a:pt x="300492" y="9424"/>
                    <a:pt x="321015" y="29913"/>
                  </a:cubicBezTo>
                  <a:cubicBezTo>
                    <a:pt x="380347" y="89193"/>
                    <a:pt x="337205" y="46124"/>
                    <a:pt x="260017" y="97465"/>
                  </a:cubicBezTo>
                  <a:lnTo>
                    <a:pt x="193067" y="30626"/>
                  </a:lnTo>
                  <a:cubicBezTo>
                    <a:pt x="210614" y="19479"/>
                    <a:pt x="232340" y="9056"/>
                    <a:pt x="254809" y="6542"/>
                  </a:cubicBezTo>
                  <a:close/>
                  <a:moveTo>
                    <a:pt x="503105" y="953"/>
                  </a:moveTo>
                  <a:cubicBezTo>
                    <a:pt x="515252" y="2468"/>
                    <a:pt x="527216" y="5788"/>
                    <a:pt x="538560" y="10911"/>
                  </a:cubicBezTo>
                  <a:cubicBezTo>
                    <a:pt x="546131" y="14334"/>
                    <a:pt x="547940" y="24224"/>
                    <a:pt x="542083" y="30073"/>
                  </a:cubicBezTo>
                  <a:lnTo>
                    <a:pt x="465709" y="106341"/>
                  </a:lnTo>
                  <a:cubicBezTo>
                    <a:pt x="456424" y="115613"/>
                    <a:pt x="456424" y="130639"/>
                    <a:pt x="465709" y="139911"/>
                  </a:cubicBezTo>
                  <a:lnTo>
                    <a:pt x="542131" y="216227"/>
                  </a:lnTo>
                  <a:cubicBezTo>
                    <a:pt x="547940" y="222028"/>
                    <a:pt x="546178" y="231823"/>
                    <a:pt x="538655" y="235246"/>
                  </a:cubicBezTo>
                  <a:cubicBezTo>
                    <a:pt x="508181" y="249035"/>
                    <a:pt x="473184" y="249844"/>
                    <a:pt x="442187" y="237528"/>
                  </a:cubicBezTo>
                  <a:lnTo>
                    <a:pt x="399238" y="280370"/>
                  </a:lnTo>
                  <a:lnTo>
                    <a:pt x="328482" y="209712"/>
                  </a:lnTo>
                  <a:lnTo>
                    <a:pt x="372240" y="166015"/>
                  </a:lnTo>
                  <a:cubicBezTo>
                    <a:pt x="356051" y="122270"/>
                    <a:pt x="365527" y="71060"/>
                    <a:pt x="400571" y="36064"/>
                  </a:cubicBezTo>
                  <a:cubicBezTo>
                    <a:pt x="428569" y="8106"/>
                    <a:pt x="466664" y="-3592"/>
                    <a:pt x="503105" y="953"/>
                  </a:cubicBezTo>
                  <a:close/>
                </a:path>
              </a:pathLst>
            </a:custGeom>
            <a:solidFill>
              <a:srgbClr val="FFFFFF"/>
            </a:solidFill>
            <a:ln>
              <a:noFill/>
            </a:ln>
          </p:spPr>
          <p:txBody>
            <a:bodyPr/>
            <a:lstStyle/>
            <a:p>
              <a:endParaRPr lang="zh-CN" altLang="en-US"/>
            </a:p>
          </p:txBody>
        </p:sp>
        <p:sp>
          <p:nvSpPr>
            <p:cNvPr id="9" name="íSlïḋê" descr="d8f490b3-edc2-43db-8907-c6a71dbe30cc"/>
            <p:cNvSpPr/>
            <p:nvPr/>
          </p:nvSpPr>
          <p:spPr bwMode="auto">
            <a:xfrm>
              <a:off x="4489757" y="3833288"/>
              <a:ext cx="445394" cy="360504"/>
            </a:xfrm>
            <a:custGeom>
              <a:avLst/>
              <a:gdLst>
                <a:gd name="connsiteX0" fmla="*/ 355420 w 607568"/>
                <a:gd name="connsiteY0" fmla="*/ 250307 h 491771"/>
                <a:gd name="connsiteX1" fmla="*/ 352312 w 607568"/>
                <a:gd name="connsiteY1" fmla="*/ 251812 h 491771"/>
                <a:gd name="connsiteX2" fmla="*/ 321042 w 607568"/>
                <a:gd name="connsiteY2" fmla="*/ 289814 h 491771"/>
                <a:gd name="connsiteX3" fmla="*/ 321513 w 607568"/>
                <a:gd name="connsiteY3" fmla="*/ 295364 h 491771"/>
                <a:gd name="connsiteX4" fmla="*/ 369736 w 607568"/>
                <a:gd name="connsiteY4" fmla="*/ 338257 h 491771"/>
                <a:gd name="connsiteX5" fmla="*/ 371997 w 607568"/>
                <a:gd name="connsiteY5" fmla="*/ 339104 h 491771"/>
                <a:gd name="connsiteX6" fmla="*/ 373127 w 607568"/>
                <a:gd name="connsiteY6" fmla="*/ 338916 h 491771"/>
                <a:gd name="connsiteX7" fmla="*/ 375293 w 607568"/>
                <a:gd name="connsiteY7" fmla="*/ 336282 h 491771"/>
                <a:gd name="connsiteX8" fmla="*/ 383676 w 607568"/>
                <a:gd name="connsiteY8" fmla="*/ 279467 h 491771"/>
                <a:gd name="connsiteX9" fmla="*/ 376424 w 607568"/>
                <a:gd name="connsiteY9" fmla="*/ 263287 h 491771"/>
                <a:gd name="connsiteX10" fmla="*/ 357681 w 607568"/>
                <a:gd name="connsiteY10" fmla="*/ 250965 h 491771"/>
                <a:gd name="connsiteX11" fmla="*/ 355420 w 607568"/>
                <a:gd name="connsiteY11" fmla="*/ 250307 h 491771"/>
                <a:gd name="connsiteX12" fmla="*/ 258879 w 607568"/>
                <a:gd name="connsiteY12" fmla="*/ 250307 h 491771"/>
                <a:gd name="connsiteX13" fmla="*/ 256712 w 607568"/>
                <a:gd name="connsiteY13" fmla="*/ 250965 h 491771"/>
                <a:gd name="connsiteX14" fmla="*/ 237969 w 607568"/>
                <a:gd name="connsiteY14" fmla="*/ 263287 h 491771"/>
                <a:gd name="connsiteX15" fmla="*/ 230717 w 607568"/>
                <a:gd name="connsiteY15" fmla="*/ 279467 h 491771"/>
                <a:gd name="connsiteX16" fmla="*/ 239100 w 607568"/>
                <a:gd name="connsiteY16" fmla="*/ 336282 h 491771"/>
                <a:gd name="connsiteX17" fmla="*/ 241266 w 607568"/>
                <a:gd name="connsiteY17" fmla="*/ 338916 h 491771"/>
                <a:gd name="connsiteX18" fmla="*/ 242396 w 607568"/>
                <a:gd name="connsiteY18" fmla="*/ 339104 h 491771"/>
                <a:gd name="connsiteX19" fmla="*/ 244657 w 607568"/>
                <a:gd name="connsiteY19" fmla="*/ 338257 h 491771"/>
                <a:gd name="connsiteX20" fmla="*/ 292880 w 607568"/>
                <a:gd name="connsiteY20" fmla="*/ 295364 h 491771"/>
                <a:gd name="connsiteX21" fmla="*/ 293351 w 607568"/>
                <a:gd name="connsiteY21" fmla="*/ 289814 h 491771"/>
                <a:gd name="connsiteX22" fmla="*/ 261987 w 607568"/>
                <a:gd name="connsiteY22" fmla="*/ 251812 h 491771"/>
                <a:gd name="connsiteX23" fmla="*/ 258879 w 607568"/>
                <a:gd name="connsiteY23" fmla="*/ 250307 h 491771"/>
                <a:gd name="connsiteX24" fmla="*/ 500465 w 607568"/>
                <a:gd name="connsiteY24" fmla="*/ 66049 h 491771"/>
                <a:gd name="connsiteX25" fmla="*/ 565743 w 607568"/>
                <a:gd name="connsiteY25" fmla="*/ 130673 h 491771"/>
                <a:gd name="connsiteX26" fmla="*/ 566120 w 607568"/>
                <a:gd name="connsiteY26" fmla="*/ 130673 h 491771"/>
                <a:gd name="connsiteX27" fmla="*/ 580250 w 607568"/>
                <a:gd name="connsiteY27" fmla="*/ 160962 h 491771"/>
                <a:gd name="connsiteX28" fmla="*/ 560939 w 607568"/>
                <a:gd name="connsiteY28" fmla="*/ 182503 h 491771"/>
                <a:gd name="connsiteX29" fmla="*/ 531927 w 607568"/>
                <a:gd name="connsiteY29" fmla="*/ 223799 h 491771"/>
                <a:gd name="connsiteX30" fmla="*/ 528253 w 607568"/>
                <a:gd name="connsiteY30" fmla="*/ 234240 h 491771"/>
                <a:gd name="connsiteX31" fmla="*/ 530797 w 607568"/>
                <a:gd name="connsiteY31" fmla="*/ 246281 h 491771"/>
                <a:gd name="connsiteX32" fmla="*/ 545868 w 607568"/>
                <a:gd name="connsiteY32" fmla="*/ 261143 h 491771"/>
                <a:gd name="connsiteX33" fmla="*/ 558961 w 607568"/>
                <a:gd name="connsiteY33" fmla="*/ 263777 h 491771"/>
                <a:gd name="connsiteX34" fmla="*/ 597299 w 607568"/>
                <a:gd name="connsiteY34" fmla="*/ 301968 h 491771"/>
                <a:gd name="connsiteX35" fmla="*/ 607002 w 607568"/>
                <a:gd name="connsiteY35" fmla="*/ 350788 h 491771"/>
                <a:gd name="connsiteX36" fmla="*/ 601256 w 607568"/>
                <a:gd name="connsiteY36" fmla="*/ 373835 h 491771"/>
                <a:gd name="connsiteX37" fmla="*/ 579685 w 607568"/>
                <a:gd name="connsiteY37" fmla="*/ 384088 h 491771"/>
                <a:gd name="connsiteX38" fmla="*/ 490386 w 607568"/>
                <a:gd name="connsiteY38" fmla="*/ 384088 h 491771"/>
                <a:gd name="connsiteX39" fmla="*/ 467685 w 607568"/>
                <a:gd name="connsiteY39" fmla="*/ 310058 h 491771"/>
                <a:gd name="connsiteX40" fmla="*/ 431702 w 607568"/>
                <a:gd name="connsiteY40" fmla="*/ 267445 h 491771"/>
                <a:gd name="connsiteX41" fmla="*/ 441969 w 607568"/>
                <a:gd name="connsiteY41" fmla="*/ 263777 h 491771"/>
                <a:gd name="connsiteX42" fmla="*/ 455157 w 607568"/>
                <a:gd name="connsiteY42" fmla="*/ 261237 h 491771"/>
                <a:gd name="connsiteX43" fmla="*/ 470228 w 607568"/>
                <a:gd name="connsiteY43" fmla="*/ 246281 h 491771"/>
                <a:gd name="connsiteX44" fmla="*/ 472677 w 607568"/>
                <a:gd name="connsiteY44" fmla="*/ 234240 h 491771"/>
                <a:gd name="connsiteX45" fmla="*/ 469098 w 607568"/>
                <a:gd name="connsiteY45" fmla="*/ 223893 h 491771"/>
                <a:gd name="connsiteX46" fmla="*/ 439991 w 607568"/>
                <a:gd name="connsiteY46" fmla="*/ 182503 h 491771"/>
                <a:gd name="connsiteX47" fmla="*/ 426144 w 607568"/>
                <a:gd name="connsiteY47" fmla="*/ 172720 h 491771"/>
                <a:gd name="connsiteX48" fmla="*/ 441404 w 607568"/>
                <a:gd name="connsiteY48" fmla="*/ 143278 h 491771"/>
                <a:gd name="connsiteX49" fmla="*/ 439708 w 607568"/>
                <a:gd name="connsiteY49" fmla="*/ 107438 h 491771"/>
                <a:gd name="connsiteX50" fmla="*/ 500465 w 607568"/>
                <a:gd name="connsiteY50" fmla="*/ 66049 h 491771"/>
                <a:gd name="connsiteX51" fmla="*/ 107100 w 607568"/>
                <a:gd name="connsiteY51" fmla="*/ 66049 h 491771"/>
                <a:gd name="connsiteX52" fmla="*/ 171341 w 607568"/>
                <a:gd name="connsiteY52" fmla="*/ 123618 h 491771"/>
                <a:gd name="connsiteX53" fmla="*/ 172849 w 607568"/>
                <a:gd name="connsiteY53" fmla="*/ 143278 h 491771"/>
                <a:gd name="connsiteX54" fmla="*/ 184246 w 607568"/>
                <a:gd name="connsiteY54" fmla="*/ 168205 h 491771"/>
                <a:gd name="connsiteX55" fmla="*/ 167574 w 607568"/>
                <a:gd name="connsiteY55" fmla="*/ 182503 h 491771"/>
                <a:gd name="connsiteX56" fmla="*/ 138468 w 607568"/>
                <a:gd name="connsiteY56" fmla="*/ 223799 h 491771"/>
                <a:gd name="connsiteX57" fmla="*/ 134794 w 607568"/>
                <a:gd name="connsiteY57" fmla="*/ 234240 h 491771"/>
                <a:gd name="connsiteX58" fmla="*/ 137337 w 607568"/>
                <a:gd name="connsiteY58" fmla="*/ 246281 h 491771"/>
                <a:gd name="connsiteX59" fmla="*/ 152408 w 607568"/>
                <a:gd name="connsiteY59" fmla="*/ 261143 h 491771"/>
                <a:gd name="connsiteX60" fmla="*/ 165596 w 607568"/>
                <a:gd name="connsiteY60" fmla="*/ 263777 h 491771"/>
                <a:gd name="connsiteX61" fmla="*/ 179442 w 607568"/>
                <a:gd name="connsiteY61" fmla="*/ 268856 h 491771"/>
                <a:gd name="connsiteX62" fmla="*/ 146662 w 607568"/>
                <a:gd name="connsiteY62" fmla="*/ 310058 h 491771"/>
                <a:gd name="connsiteX63" fmla="*/ 123867 w 607568"/>
                <a:gd name="connsiteY63" fmla="*/ 384088 h 491771"/>
                <a:gd name="connsiteX64" fmla="*/ 27883 w 607568"/>
                <a:gd name="connsiteY64" fmla="*/ 384088 h 491771"/>
                <a:gd name="connsiteX65" fmla="*/ 6312 w 607568"/>
                <a:gd name="connsiteY65" fmla="*/ 373835 h 491771"/>
                <a:gd name="connsiteX66" fmla="*/ 566 w 607568"/>
                <a:gd name="connsiteY66" fmla="*/ 350788 h 491771"/>
                <a:gd name="connsiteX67" fmla="*/ 10268 w 607568"/>
                <a:gd name="connsiteY67" fmla="*/ 301968 h 491771"/>
                <a:gd name="connsiteX68" fmla="*/ 48606 w 607568"/>
                <a:gd name="connsiteY68" fmla="*/ 263777 h 491771"/>
                <a:gd name="connsiteX69" fmla="*/ 61699 w 607568"/>
                <a:gd name="connsiteY69" fmla="*/ 261237 h 491771"/>
                <a:gd name="connsiteX70" fmla="*/ 76770 w 607568"/>
                <a:gd name="connsiteY70" fmla="*/ 246281 h 491771"/>
                <a:gd name="connsiteX71" fmla="*/ 79313 w 607568"/>
                <a:gd name="connsiteY71" fmla="*/ 234240 h 491771"/>
                <a:gd name="connsiteX72" fmla="*/ 75639 w 607568"/>
                <a:gd name="connsiteY72" fmla="*/ 223893 h 491771"/>
                <a:gd name="connsiteX73" fmla="*/ 46628 w 607568"/>
                <a:gd name="connsiteY73" fmla="*/ 182503 h 491771"/>
                <a:gd name="connsiteX74" fmla="*/ 27318 w 607568"/>
                <a:gd name="connsiteY74" fmla="*/ 160962 h 491771"/>
                <a:gd name="connsiteX75" fmla="*/ 41447 w 607568"/>
                <a:gd name="connsiteY75" fmla="*/ 130673 h 491771"/>
                <a:gd name="connsiteX76" fmla="*/ 41824 w 607568"/>
                <a:gd name="connsiteY76" fmla="*/ 130673 h 491771"/>
                <a:gd name="connsiteX77" fmla="*/ 107100 w 607568"/>
                <a:gd name="connsiteY77" fmla="*/ 66049 h 491771"/>
                <a:gd name="connsiteX78" fmla="*/ 298626 w 607568"/>
                <a:gd name="connsiteY78" fmla="*/ 0 h 491771"/>
                <a:gd name="connsiteX79" fmla="*/ 315956 w 607568"/>
                <a:gd name="connsiteY79" fmla="*/ 0 h 491771"/>
                <a:gd name="connsiteX80" fmla="*/ 401854 w 607568"/>
                <a:gd name="connsiteY80" fmla="*/ 85787 h 491771"/>
                <a:gd name="connsiteX81" fmla="*/ 401854 w 607568"/>
                <a:gd name="connsiteY81" fmla="*/ 95476 h 491771"/>
                <a:gd name="connsiteX82" fmla="*/ 421633 w 607568"/>
                <a:gd name="connsiteY82" fmla="*/ 138840 h 491771"/>
                <a:gd name="connsiteX83" fmla="*/ 417960 w 607568"/>
                <a:gd name="connsiteY83" fmla="*/ 149281 h 491771"/>
                <a:gd name="connsiteX84" fmla="*/ 417112 w 607568"/>
                <a:gd name="connsiteY84" fmla="*/ 151068 h 491771"/>
                <a:gd name="connsiteX85" fmla="*/ 411273 w 607568"/>
                <a:gd name="connsiteY85" fmla="*/ 159534 h 491771"/>
                <a:gd name="connsiteX86" fmla="*/ 410896 w 607568"/>
                <a:gd name="connsiteY86" fmla="*/ 159910 h 491771"/>
                <a:gd name="connsiteX87" fmla="*/ 394037 w 607568"/>
                <a:gd name="connsiteY87" fmla="*/ 169787 h 491771"/>
                <a:gd name="connsiteX88" fmla="*/ 384900 w 607568"/>
                <a:gd name="connsiteY88" fmla="*/ 189541 h 491771"/>
                <a:gd name="connsiteX89" fmla="*/ 384712 w 607568"/>
                <a:gd name="connsiteY89" fmla="*/ 189823 h 491771"/>
                <a:gd name="connsiteX90" fmla="*/ 373316 w 607568"/>
                <a:gd name="connsiteY90" fmla="*/ 207131 h 491771"/>
                <a:gd name="connsiteX91" fmla="*/ 372750 w 607568"/>
                <a:gd name="connsiteY91" fmla="*/ 207789 h 491771"/>
                <a:gd name="connsiteX92" fmla="*/ 359847 w 607568"/>
                <a:gd name="connsiteY92" fmla="*/ 222275 h 491771"/>
                <a:gd name="connsiteX93" fmla="*/ 359188 w 607568"/>
                <a:gd name="connsiteY93" fmla="*/ 222934 h 491771"/>
                <a:gd name="connsiteX94" fmla="*/ 345154 w 607568"/>
                <a:gd name="connsiteY94" fmla="*/ 234598 h 491771"/>
                <a:gd name="connsiteX95" fmla="*/ 345625 w 607568"/>
                <a:gd name="connsiteY95" fmla="*/ 236855 h 491771"/>
                <a:gd name="connsiteX96" fmla="*/ 348639 w 607568"/>
                <a:gd name="connsiteY96" fmla="*/ 235538 h 491771"/>
                <a:gd name="connsiteX97" fmla="*/ 355514 w 607568"/>
                <a:gd name="connsiteY97" fmla="*/ 234033 h 491771"/>
                <a:gd name="connsiteX98" fmla="*/ 366628 w 607568"/>
                <a:gd name="connsiteY98" fmla="*/ 237326 h 491771"/>
                <a:gd name="connsiteX99" fmla="*/ 385371 w 607568"/>
                <a:gd name="connsiteY99" fmla="*/ 249648 h 491771"/>
                <a:gd name="connsiteX100" fmla="*/ 399876 w 607568"/>
                <a:gd name="connsiteY100" fmla="*/ 279373 h 491771"/>
                <a:gd name="connsiteX101" fmla="*/ 430016 w 607568"/>
                <a:gd name="connsiteY101" fmla="*/ 289814 h 491771"/>
                <a:gd name="connsiteX102" fmla="*/ 448382 w 607568"/>
                <a:gd name="connsiteY102" fmla="*/ 316058 h 491771"/>
                <a:gd name="connsiteX103" fmla="*/ 481630 w 607568"/>
                <a:gd name="connsiteY103" fmla="*/ 424515 h 491771"/>
                <a:gd name="connsiteX104" fmla="*/ 483891 w 607568"/>
                <a:gd name="connsiteY104" fmla="*/ 436461 h 491771"/>
                <a:gd name="connsiteX105" fmla="*/ 473718 w 607568"/>
                <a:gd name="connsiteY105" fmla="*/ 470700 h 491771"/>
                <a:gd name="connsiteX106" fmla="*/ 443956 w 607568"/>
                <a:gd name="connsiteY106" fmla="*/ 490360 h 491771"/>
                <a:gd name="connsiteX107" fmla="*/ 431805 w 607568"/>
                <a:gd name="connsiteY107" fmla="*/ 491771 h 491771"/>
                <a:gd name="connsiteX108" fmla="*/ 325375 w 607568"/>
                <a:gd name="connsiteY108" fmla="*/ 491771 h 491771"/>
                <a:gd name="connsiteX109" fmla="*/ 337430 w 607568"/>
                <a:gd name="connsiteY109" fmla="*/ 415296 h 491771"/>
                <a:gd name="connsiteX110" fmla="*/ 334605 w 607568"/>
                <a:gd name="connsiteY110" fmla="*/ 389052 h 491771"/>
                <a:gd name="connsiteX111" fmla="*/ 323962 w 607568"/>
                <a:gd name="connsiteY111" fmla="*/ 360927 h 491771"/>
                <a:gd name="connsiteX112" fmla="*/ 337430 w 607568"/>
                <a:gd name="connsiteY112" fmla="*/ 347476 h 491771"/>
                <a:gd name="connsiteX113" fmla="*/ 307196 w 607568"/>
                <a:gd name="connsiteY113" fmla="*/ 317281 h 491771"/>
                <a:gd name="connsiteX114" fmla="*/ 276868 w 607568"/>
                <a:gd name="connsiteY114" fmla="*/ 347476 h 491771"/>
                <a:gd name="connsiteX115" fmla="*/ 290337 w 607568"/>
                <a:gd name="connsiteY115" fmla="*/ 360927 h 491771"/>
                <a:gd name="connsiteX116" fmla="*/ 279694 w 607568"/>
                <a:gd name="connsiteY116" fmla="*/ 389052 h 491771"/>
                <a:gd name="connsiteX117" fmla="*/ 276963 w 607568"/>
                <a:gd name="connsiteY117" fmla="*/ 415296 h 491771"/>
                <a:gd name="connsiteX118" fmla="*/ 288736 w 607568"/>
                <a:gd name="connsiteY118" fmla="*/ 491771 h 491771"/>
                <a:gd name="connsiteX119" fmla="*/ 182493 w 607568"/>
                <a:gd name="connsiteY119" fmla="*/ 491771 h 491771"/>
                <a:gd name="connsiteX120" fmla="*/ 170437 w 607568"/>
                <a:gd name="connsiteY120" fmla="*/ 490360 h 491771"/>
                <a:gd name="connsiteX121" fmla="*/ 140675 w 607568"/>
                <a:gd name="connsiteY121" fmla="*/ 470700 h 491771"/>
                <a:gd name="connsiteX122" fmla="*/ 132669 w 607568"/>
                <a:gd name="connsiteY122" fmla="*/ 424515 h 491771"/>
                <a:gd name="connsiteX123" fmla="*/ 166011 w 607568"/>
                <a:gd name="connsiteY123" fmla="*/ 316058 h 491771"/>
                <a:gd name="connsiteX124" fmla="*/ 184377 w 607568"/>
                <a:gd name="connsiteY124" fmla="*/ 289814 h 491771"/>
                <a:gd name="connsiteX125" fmla="*/ 214517 w 607568"/>
                <a:gd name="connsiteY125" fmla="*/ 279373 h 491771"/>
                <a:gd name="connsiteX126" fmla="*/ 214517 w 607568"/>
                <a:gd name="connsiteY126" fmla="*/ 279279 h 491771"/>
                <a:gd name="connsiteX127" fmla="*/ 229022 w 607568"/>
                <a:gd name="connsiteY127" fmla="*/ 249648 h 491771"/>
                <a:gd name="connsiteX128" fmla="*/ 247765 w 607568"/>
                <a:gd name="connsiteY128" fmla="*/ 237326 h 491771"/>
                <a:gd name="connsiteX129" fmla="*/ 258879 w 607568"/>
                <a:gd name="connsiteY129" fmla="*/ 234033 h 491771"/>
                <a:gd name="connsiteX130" fmla="*/ 265754 w 607568"/>
                <a:gd name="connsiteY130" fmla="*/ 235538 h 491771"/>
                <a:gd name="connsiteX131" fmla="*/ 268768 w 607568"/>
                <a:gd name="connsiteY131" fmla="*/ 236855 h 491771"/>
                <a:gd name="connsiteX132" fmla="*/ 269239 w 607568"/>
                <a:gd name="connsiteY132" fmla="*/ 234598 h 491771"/>
                <a:gd name="connsiteX133" fmla="*/ 255205 w 607568"/>
                <a:gd name="connsiteY133" fmla="*/ 222934 h 491771"/>
                <a:gd name="connsiteX134" fmla="*/ 254546 w 607568"/>
                <a:gd name="connsiteY134" fmla="*/ 222275 h 491771"/>
                <a:gd name="connsiteX135" fmla="*/ 241548 w 607568"/>
                <a:gd name="connsiteY135" fmla="*/ 207789 h 491771"/>
                <a:gd name="connsiteX136" fmla="*/ 241077 w 607568"/>
                <a:gd name="connsiteY136" fmla="*/ 207225 h 491771"/>
                <a:gd name="connsiteX137" fmla="*/ 229681 w 607568"/>
                <a:gd name="connsiteY137" fmla="*/ 189823 h 491771"/>
                <a:gd name="connsiteX138" fmla="*/ 229493 w 607568"/>
                <a:gd name="connsiteY138" fmla="*/ 189635 h 491771"/>
                <a:gd name="connsiteX139" fmla="*/ 220356 w 607568"/>
                <a:gd name="connsiteY139" fmla="*/ 169787 h 491771"/>
                <a:gd name="connsiteX140" fmla="*/ 203497 w 607568"/>
                <a:gd name="connsiteY140" fmla="*/ 159910 h 491771"/>
                <a:gd name="connsiteX141" fmla="*/ 203120 w 607568"/>
                <a:gd name="connsiteY141" fmla="*/ 159534 h 491771"/>
                <a:gd name="connsiteX142" fmla="*/ 197281 w 607568"/>
                <a:gd name="connsiteY142" fmla="*/ 151068 h 491771"/>
                <a:gd name="connsiteX143" fmla="*/ 196433 w 607568"/>
                <a:gd name="connsiteY143" fmla="*/ 149281 h 491771"/>
                <a:gd name="connsiteX144" fmla="*/ 192666 w 607568"/>
                <a:gd name="connsiteY144" fmla="*/ 138840 h 491771"/>
                <a:gd name="connsiteX145" fmla="*/ 212727 w 607568"/>
                <a:gd name="connsiteY145" fmla="*/ 95476 h 491771"/>
                <a:gd name="connsiteX146" fmla="*/ 212727 w 607568"/>
                <a:gd name="connsiteY146" fmla="*/ 85787 h 491771"/>
                <a:gd name="connsiteX147" fmla="*/ 298626 w 607568"/>
                <a:gd name="connsiteY147" fmla="*/ 0 h 4917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607568" h="491771">
                  <a:moveTo>
                    <a:pt x="355420" y="250307"/>
                  </a:moveTo>
                  <a:cubicBezTo>
                    <a:pt x="354290" y="250307"/>
                    <a:pt x="353160" y="250871"/>
                    <a:pt x="352312" y="251812"/>
                  </a:cubicBezTo>
                  <a:lnTo>
                    <a:pt x="321042" y="289814"/>
                  </a:lnTo>
                  <a:cubicBezTo>
                    <a:pt x="319723" y="291507"/>
                    <a:pt x="319912" y="293953"/>
                    <a:pt x="321513" y="295364"/>
                  </a:cubicBezTo>
                  <a:lnTo>
                    <a:pt x="369736" y="338257"/>
                  </a:lnTo>
                  <a:cubicBezTo>
                    <a:pt x="370396" y="338822"/>
                    <a:pt x="371149" y="339104"/>
                    <a:pt x="371997" y="339104"/>
                  </a:cubicBezTo>
                  <a:cubicBezTo>
                    <a:pt x="372374" y="339104"/>
                    <a:pt x="372750" y="339010"/>
                    <a:pt x="373127" y="338916"/>
                  </a:cubicBezTo>
                  <a:cubicBezTo>
                    <a:pt x="374257" y="338539"/>
                    <a:pt x="375105" y="337505"/>
                    <a:pt x="375293" y="336282"/>
                  </a:cubicBezTo>
                  <a:lnTo>
                    <a:pt x="383676" y="279467"/>
                  </a:lnTo>
                  <a:cubicBezTo>
                    <a:pt x="384618" y="273164"/>
                    <a:pt x="381792" y="266768"/>
                    <a:pt x="376424" y="263287"/>
                  </a:cubicBezTo>
                  <a:lnTo>
                    <a:pt x="357681" y="250965"/>
                  </a:lnTo>
                  <a:cubicBezTo>
                    <a:pt x="357021" y="250495"/>
                    <a:pt x="356174" y="250307"/>
                    <a:pt x="355420" y="250307"/>
                  </a:cubicBezTo>
                  <a:close/>
                  <a:moveTo>
                    <a:pt x="258879" y="250307"/>
                  </a:moveTo>
                  <a:cubicBezTo>
                    <a:pt x="258125" y="250307"/>
                    <a:pt x="257372" y="250495"/>
                    <a:pt x="256712" y="250965"/>
                  </a:cubicBezTo>
                  <a:lnTo>
                    <a:pt x="237969" y="263287"/>
                  </a:lnTo>
                  <a:cubicBezTo>
                    <a:pt x="232601" y="266768"/>
                    <a:pt x="229775" y="273164"/>
                    <a:pt x="230717" y="279467"/>
                  </a:cubicBezTo>
                  <a:lnTo>
                    <a:pt x="239100" y="336282"/>
                  </a:lnTo>
                  <a:cubicBezTo>
                    <a:pt x="239288" y="337505"/>
                    <a:pt x="240136" y="338539"/>
                    <a:pt x="241266" y="338916"/>
                  </a:cubicBezTo>
                  <a:cubicBezTo>
                    <a:pt x="241643" y="339010"/>
                    <a:pt x="242019" y="339104"/>
                    <a:pt x="242396" y="339104"/>
                  </a:cubicBezTo>
                  <a:cubicBezTo>
                    <a:pt x="243244" y="339104"/>
                    <a:pt x="243997" y="338822"/>
                    <a:pt x="244657" y="338257"/>
                  </a:cubicBezTo>
                  <a:lnTo>
                    <a:pt x="292880" y="295364"/>
                  </a:lnTo>
                  <a:cubicBezTo>
                    <a:pt x="294481" y="293953"/>
                    <a:pt x="294670" y="291507"/>
                    <a:pt x="293351" y="289814"/>
                  </a:cubicBezTo>
                  <a:lnTo>
                    <a:pt x="261987" y="251812"/>
                  </a:lnTo>
                  <a:cubicBezTo>
                    <a:pt x="261233" y="250871"/>
                    <a:pt x="260103" y="250307"/>
                    <a:pt x="258879" y="250307"/>
                  </a:cubicBezTo>
                  <a:close/>
                  <a:moveTo>
                    <a:pt x="500465" y="66049"/>
                  </a:moveTo>
                  <a:cubicBezTo>
                    <a:pt x="548129" y="66049"/>
                    <a:pt x="562447" y="93516"/>
                    <a:pt x="565743" y="130673"/>
                  </a:cubicBezTo>
                  <a:cubicBezTo>
                    <a:pt x="565932" y="130673"/>
                    <a:pt x="566026" y="130673"/>
                    <a:pt x="566120" y="130673"/>
                  </a:cubicBezTo>
                  <a:cubicBezTo>
                    <a:pt x="577141" y="133118"/>
                    <a:pt x="583358" y="146664"/>
                    <a:pt x="580250" y="160962"/>
                  </a:cubicBezTo>
                  <a:cubicBezTo>
                    <a:pt x="577706" y="172532"/>
                    <a:pt x="569700" y="180904"/>
                    <a:pt x="560939" y="182503"/>
                  </a:cubicBezTo>
                  <a:cubicBezTo>
                    <a:pt x="554628" y="199529"/>
                    <a:pt x="543796" y="214016"/>
                    <a:pt x="531927" y="223799"/>
                  </a:cubicBezTo>
                  <a:cubicBezTo>
                    <a:pt x="528913" y="226338"/>
                    <a:pt x="527500" y="230383"/>
                    <a:pt x="528253" y="234240"/>
                  </a:cubicBezTo>
                  <a:lnTo>
                    <a:pt x="530797" y="246281"/>
                  </a:lnTo>
                  <a:cubicBezTo>
                    <a:pt x="532304" y="253806"/>
                    <a:pt x="538238" y="259732"/>
                    <a:pt x="545868" y="261143"/>
                  </a:cubicBezTo>
                  <a:lnTo>
                    <a:pt x="558961" y="263777"/>
                  </a:lnTo>
                  <a:cubicBezTo>
                    <a:pt x="578366" y="267634"/>
                    <a:pt x="593437" y="282684"/>
                    <a:pt x="597299" y="301968"/>
                  </a:cubicBezTo>
                  <a:lnTo>
                    <a:pt x="607002" y="350788"/>
                  </a:lnTo>
                  <a:cubicBezTo>
                    <a:pt x="608697" y="358972"/>
                    <a:pt x="606531" y="367438"/>
                    <a:pt x="601256" y="373835"/>
                  </a:cubicBezTo>
                  <a:cubicBezTo>
                    <a:pt x="595981" y="380325"/>
                    <a:pt x="588068" y="384088"/>
                    <a:pt x="579685" y="384088"/>
                  </a:cubicBezTo>
                  <a:lnTo>
                    <a:pt x="490386" y="384088"/>
                  </a:lnTo>
                  <a:lnTo>
                    <a:pt x="467685" y="310058"/>
                  </a:lnTo>
                  <a:cubicBezTo>
                    <a:pt x="461845" y="291150"/>
                    <a:pt x="448563" y="276194"/>
                    <a:pt x="431702" y="267445"/>
                  </a:cubicBezTo>
                  <a:cubicBezTo>
                    <a:pt x="434999" y="265940"/>
                    <a:pt x="438295" y="264529"/>
                    <a:pt x="441969" y="263777"/>
                  </a:cubicBezTo>
                  <a:lnTo>
                    <a:pt x="455157" y="261237"/>
                  </a:lnTo>
                  <a:cubicBezTo>
                    <a:pt x="462692" y="259732"/>
                    <a:pt x="468627" y="253806"/>
                    <a:pt x="470228" y="246281"/>
                  </a:cubicBezTo>
                  <a:lnTo>
                    <a:pt x="472677" y="234240"/>
                  </a:lnTo>
                  <a:cubicBezTo>
                    <a:pt x="473525" y="230383"/>
                    <a:pt x="472112" y="226338"/>
                    <a:pt x="469098" y="223893"/>
                  </a:cubicBezTo>
                  <a:cubicBezTo>
                    <a:pt x="457229" y="214016"/>
                    <a:pt x="446302" y="199529"/>
                    <a:pt x="439991" y="182503"/>
                  </a:cubicBezTo>
                  <a:cubicBezTo>
                    <a:pt x="434716" y="181563"/>
                    <a:pt x="429818" y="177894"/>
                    <a:pt x="426144" y="172720"/>
                  </a:cubicBezTo>
                  <a:cubicBezTo>
                    <a:pt x="433303" y="164725"/>
                    <a:pt x="438861" y="154754"/>
                    <a:pt x="441404" y="143278"/>
                  </a:cubicBezTo>
                  <a:cubicBezTo>
                    <a:pt x="444324" y="130485"/>
                    <a:pt x="443476" y="118068"/>
                    <a:pt x="439708" y="107438"/>
                  </a:cubicBezTo>
                  <a:cubicBezTo>
                    <a:pt x="447244" y="82699"/>
                    <a:pt x="464200" y="66049"/>
                    <a:pt x="500465" y="66049"/>
                  </a:cubicBezTo>
                  <a:close/>
                  <a:moveTo>
                    <a:pt x="107100" y="66049"/>
                  </a:moveTo>
                  <a:cubicBezTo>
                    <a:pt x="151561" y="66049"/>
                    <a:pt x="166820" y="90130"/>
                    <a:pt x="171341" y="123618"/>
                  </a:cubicBezTo>
                  <a:cubicBezTo>
                    <a:pt x="170965" y="129920"/>
                    <a:pt x="171436" y="136505"/>
                    <a:pt x="172849" y="143278"/>
                  </a:cubicBezTo>
                  <a:cubicBezTo>
                    <a:pt x="174921" y="152590"/>
                    <a:pt x="178971" y="161056"/>
                    <a:pt x="184246" y="168205"/>
                  </a:cubicBezTo>
                  <a:cubicBezTo>
                    <a:pt x="180573" y="175919"/>
                    <a:pt x="174356" y="181281"/>
                    <a:pt x="167574" y="182503"/>
                  </a:cubicBezTo>
                  <a:cubicBezTo>
                    <a:pt x="161263" y="199529"/>
                    <a:pt x="150336" y="214016"/>
                    <a:pt x="138468" y="223799"/>
                  </a:cubicBezTo>
                  <a:cubicBezTo>
                    <a:pt x="135453" y="226338"/>
                    <a:pt x="134040" y="230383"/>
                    <a:pt x="134794" y="234240"/>
                  </a:cubicBezTo>
                  <a:lnTo>
                    <a:pt x="137337" y="246281"/>
                  </a:lnTo>
                  <a:cubicBezTo>
                    <a:pt x="138939" y="253806"/>
                    <a:pt x="144873" y="259732"/>
                    <a:pt x="152408" y="261143"/>
                  </a:cubicBezTo>
                  <a:lnTo>
                    <a:pt x="165596" y="263777"/>
                  </a:lnTo>
                  <a:cubicBezTo>
                    <a:pt x="170494" y="264812"/>
                    <a:pt x="175203" y="266505"/>
                    <a:pt x="179442" y="268856"/>
                  </a:cubicBezTo>
                  <a:cubicBezTo>
                    <a:pt x="164088" y="277793"/>
                    <a:pt x="152126" y="292279"/>
                    <a:pt x="146662" y="310058"/>
                  </a:cubicBezTo>
                  <a:lnTo>
                    <a:pt x="123867" y="384088"/>
                  </a:lnTo>
                  <a:lnTo>
                    <a:pt x="27883" y="384088"/>
                  </a:lnTo>
                  <a:cubicBezTo>
                    <a:pt x="19499" y="384088"/>
                    <a:pt x="11587" y="380325"/>
                    <a:pt x="6312" y="373835"/>
                  </a:cubicBezTo>
                  <a:cubicBezTo>
                    <a:pt x="1037" y="367438"/>
                    <a:pt x="-1129" y="358972"/>
                    <a:pt x="566" y="350788"/>
                  </a:cubicBezTo>
                  <a:lnTo>
                    <a:pt x="10268" y="301968"/>
                  </a:lnTo>
                  <a:cubicBezTo>
                    <a:pt x="14130" y="282684"/>
                    <a:pt x="29202" y="267634"/>
                    <a:pt x="48606" y="263777"/>
                  </a:cubicBezTo>
                  <a:lnTo>
                    <a:pt x="61699" y="261237"/>
                  </a:lnTo>
                  <a:cubicBezTo>
                    <a:pt x="69328" y="259732"/>
                    <a:pt x="75263" y="253806"/>
                    <a:pt x="76770" y="246281"/>
                  </a:cubicBezTo>
                  <a:lnTo>
                    <a:pt x="79313" y="234240"/>
                  </a:lnTo>
                  <a:cubicBezTo>
                    <a:pt x="80067" y="230383"/>
                    <a:pt x="78654" y="226338"/>
                    <a:pt x="75639" y="223893"/>
                  </a:cubicBezTo>
                  <a:cubicBezTo>
                    <a:pt x="63771" y="214016"/>
                    <a:pt x="52939" y="199623"/>
                    <a:pt x="46628" y="182503"/>
                  </a:cubicBezTo>
                  <a:cubicBezTo>
                    <a:pt x="37867" y="180904"/>
                    <a:pt x="29861" y="172532"/>
                    <a:pt x="27318" y="160962"/>
                  </a:cubicBezTo>
                  <a:cubicBezTo>
                    <a:pt x="24115" y="146664"/>
                    <a:pt x="30426" y="133118"/>
                    <a:pt x="41447" y="130673"/>
                  </a:cubicBezTo>
                  <a:cubicBezTo>
                    <a:pt x="41541" y="130673"/>
                    <a:pt x="41729" y="130673"/>
                    <a:pt x="41824" y="130673"/>
                  </a:cubicBezTo>
                  <a:cubicBezTo>
                    <a:pt x="45403" y="93516"/>
                    <a:pt x="60192" y="66049"/>
                    <a:pt x="107100" y="66049"/>
                  </a:cubicBezTo>
                  <a:close/>
                  <a:moveTo>
                    <a:pt x="298626" y="0"/>
                  </a:moveTo>
                  <a:lnTo>
                    <a:pt x="315956" y="0"/>
                  </a:lnTo>
                  <a:cubicBezTo>
                    <a:pt x="363426" y="0"/>
                    <a:pt x="401854" y="38378"/>
                    <a:pt x="401854" y="85787"/>
                  </a:cubicBezTo>
                  <a:lnTo>
                    <a:pt x="401854" y="95476"/>
                  </a:lnTo>
                  <a:cubicBezTo>
                    <a:pt x="417301" y="99238"/>
                    <a:pt x="426154" y="118522"/>
                    <a:pt x="421633" y="138840"/>
                  </a:cubicBezTo>
                  <a:cubicBezTo>
                    <a:pt x="420880" y="142602"/>
                    <a:pt x="419467" y="146083"/>
                    <a:pt x="417960" y="149281"/>
                  </a:cubicBezTo>
                  <a:cubicBezTo>
                    <a:pt x="417677" y="149939"/>
                    <a:pt x="417395" y="150504"/>
                    <a:pt x="417112" y="151068"/>
                  </a:cubicBezTo>
                  <a:cubicBezTo>
                    <a:pt x="415417" y="154172"/>
                    <a:pt x="413533" y="157088"/>
                    <a:pt x="411273" y="159534"/>
                  </a:cubicBezTo>
                  <a:cubicBezTo>
                    <a:pt x="411179" y="159628"/>
                    <a:pt x="410990" y="159816"/>
                    <a:pt x="410896" y="159910"/>
                  </a:cubicBezTo>
                  <a:cubicBezTo>
                    <a:pt x="406092" y="165084"/>
                    <a:pt x="400159" y="168658"/>
                    <a:pt x="394037" y="169787"/>
                  </a:cubicBezTo>
                  <a:cubicBezTo>
                    <a:pt x="391494" y="176654"/>
                    <a:pt x="388385" y="183332"/>
                    <a:pt x="384900" y="189541"/>
                  </a:cubicBezTo>
                  <a:cubicBezTo>
                    <a:pt x="384806" y="189635"/>
                    <a:pt x="384806" y="189729"/>
                    <a:pt x="384712" y="189823"/>
                  </a:cubicBezTo>
                  <a:cubicBezTo>
                    <a:pt x="381227" y="196031"/>
                    <a:pt x="377460" y="201769"/>
                    <a:pt x="373316" y="207131"/>
                  </a:cubicBezTo>
                  <a:cubicBezTo>
                    <a:pt x="373127" y="207413"/>
                    <a:pt x="372939" y="207601"/>
                    <a:pt x="372750" y="207789"/>
                  </a:cubicBezTo>
                  <a:cubicBezTo>
                    <a:pt x="368700" y="213057"/>
                    <a:pt x="364368" y="217948"/>
                    <a:pt x="359847" y="222275"/>
                  </a:cubicBezTo>
                  <a:cubicBezTo>
                    <a:pt x="359658" y="222463"/>
                    <a:pt x="359376" y="222651"/>
                    <a:pt x="359188" y="222934"/>
                  </a:cubicBezTo>
                  <a:cubicBezTo>
                    <a:pt x="354667" y="227261"/>
                    <a:pt x="349957" y="231211"/>
                    <a:pt x="345154" y="234598"/>
                  </a:cubicBezTo>
                  <a:lnTo>
                    <a:pt x="345625" y="236855"/>
                  </a:lnTo>
                  <a:cubicBezTo>
                    <a:pt x="346567" y="236385"/>
                    <a:pt x="347603" y="235915"/>
                    <a:pt x="348639" y="235538"/>
                  </a:cubicBezTo>
                  <a:cubicBezTo>
                    <a:pt x="350899" y="234786"/>
                    <a:pt x="353065" y="234033"/>
                    <a:pt x="355514" y="234033"/>
                  </a:cubicBezTo>
                  <a:cubicBezTo>
                    <a:pt x="359470" y="234033"/>
                    <a:pt x="363238" y="235162"/>
                    <a:pt x="366628" y="237326"/>
                  </a:cubicBezTo>
                  <a:cubicBezTo>
                    <a:pt x="366628" y="237326"/>
                    <a:pt x="380756" y="246450"/>
                    <a:pt x="385371" y="249648"/>
                  </a:cubicBezTo>
                  <a:cubicBezTo>
                    <a:pt x="401854" y="261030"/>
                    <a:pt x="399876" y="279373"/>
                    <a:pt x="399876" y="279373"/>
                  </a:cubicBezTo>
                  <a:cubicBezTo>
                    <a:pt x="410990" y="279655"/>
                    <a:pt x="421822" y="283041"/>
                    <a:pt x="430016" y="289814"/>
                  </a:cubicBezTo>
                  <a:cubicBezTo>
                    <a:pt x="445180" y="302324"/>
                    <a:pt x="447535" y="313330"/>
                    <a:pt x="448382" y="316058"/>
                  </a:cubicBezTo>
                  <a:lnTo>
                    <a:pt x="481630" y="424515"/>
                  </a:lnTo>
                  <a:cubicBezTo>
                    <a:pt x="482855" y="428371"/>
                    <a:pt x="483608" y="432416"/>
                    <a:pt x="483891" y="436461"/>
                  </a:cubicBezTo>
                  <a:cubicBezTo>
                    <a:pt x="484644" y="448595"/>
                    <a:pt x="481159" y="460730"/>
                    <a:pt x="473718" y="470700"/>
                  </a:cubicBezTo>
                  <a:cubicBezTo>
                    <a:pt x="466372" y="480671"/>
                    <a:pt x="455823" y="487538"/>
                    <a:pt x="443956" y="490360"/>
                  </a:cubicBezTo>
                  <a:cubicBezTo>
                    <a:pt x="440000" y="491301"/>
                    <a:pt x="435950" y="491771"/>
                    <a:pt x="431805" y="491771"/>
                  </a:cubicBezTo>
                  <a:lnTo>
                    <a:pt x="325375" y="491771"/>
                  </a:lnTo>
                  <a:lnTo>
                    <a:pt x="337430" y="415296"/>
                  </a:lnTo>
                  <a:cubicBezTo>
                    <a:pt x="338749" y="406454"/>
                    <a:pt x="337807" y="397424"/>
                    <a:pt x="334605" y="389052"/>
                  </a:cubicBezTo>
                  <a:lnTo>
                    <a:pt x="323962" y="360927"/>
                  </a:lnTo>
                  <a:lnTo>
                    <a:pt x="337430" y="347476"/>
                  </a:lnTo>
                  <a:lnTo>
                    <a:pt x="307196" y="317281"/>
                  </a:lnTo>
                  <a:lnTo>
                    <a:pt x="276868" y="347476"/>
                  </a:lnTo>
                  <a:lnTo>
                    <a:pt x="290337" y="360927"/>
                  </a:lnTo>
                  <a:lnTo>
                    <a:pt x="279694" y="389052"/>
                  </a:lnTo>
                  <a:cubicBezTo>
                    <a:pt x="276586" y="397424"/>
                    <a:pt x="275644" y="406454"/>
                    <a:pt x="276963" y="415296"/>
                  </a:cubicBezTo>
                  <a:lnTo>
                    <a:pt x="288736" y="491771"/>
                  </a:lnTo>
                  <a:lnTo>
                    <a:pt x="182493" y="491771"/>
                  </a:lnTo>
                  <a:cubicBezTo>
                    <a:pt x="178443" y="491771"/>
                    <a:pt x="174299" y="491301"/>
                    <a:pt x="170437" y="490360"/>
                  </a:cubicBezTo>
                  <a:cubicBezTo>
                    <a:pt x="158570" y="487538"/>
                    <a:pt x="148021" y="480671"/>
                    <a:pt x="140675" y="470700"/>
                  </a:cubicBezTo>
                  <a:cubicBezTo>
                    <a:pt x="130785" y="457343"/>
                    <a:pt x="127865" y="440223"/>
                    <a:pt x="132669" y="424515"/>
                  </a:cubicBezTo>
                  <a:lnTo>
                    <a:pt x="166011" y="316058"/>
                  </a:lnTo>
                  <a:cubicBezTo>
                    <a:pt x="166858" y="313330"/>
                    <a:pt x="170908" y="300631"/>
                    <a:pt x="184377" y="289814"/>
                  </a:cubicBezTo>
                  <a:cubicBezTo>
                    <a:pt x="192666" y="283229"/>
                    <a:pt x="203403" y="279655"/>
                    <a:pt x="214517" y="279373"/>
                  </a:cubicBezTo>
                  <a:lnTo>
                    <a:pt x="214517" y="279279"/>
                  </a:lnTo>
                  <a:cubicBezTo>
                    <a:pt x="214140" y="273447"/>
                    <a:pt x="211880" y="260654"/>
                    <a:pt x="229022" y="249648"/>
                  </a:cubicBezTo>
                  <a:cubicBezTo>
                    <a:pt x="233731" y="246638"/>
                    <a:pt x="247765" y="237326"/>
                    <a:pt x="247765" y="237326"/>
                  </a:cubicBezTo>
                  <a:cubicBezTo>
                    <a:pt x="251061" y="235162"/>
                    <a:pt x="254923" y="234033"/>
                    <a:pt x="258879" y="234033"/>
                  </a:cubicBezTo>
                  <a:cubicBezTo>
                    <a:pt x="261328" y="234033"/>
                    <a:pt x="263494" y="234786"/>
                    <a:pt x="265754" y="235538"/>
                  </a:cubicBezTo>
                  <a:cubicBezTo>
                    <a:pt x="266790" y="236009"/>
                    <a:pt x="267826" y="236385"/>
                    <a:pt x="268768" y="236855"/>
                  </a:cubicBezTo>
                  <a:lnTo>
                    <a:pt x="269239" y="234598"/>
                  </a:lnTo>
                  <a:cubicBezTo>
                    <a:pt x="264436" y="231211"/>
                    <a:pt x="259726" y="227261"/>
                    <a:pt x="255205" y="222934"/>
                  </a:cubicBezTo>
                  <a:cubicBezTo>
                    <a:pt x="254923" y="222651"/>
                    <a:pt x="254735" y="222463"/>
                    <a:pt x="254546" y="222275"/>
                  </a:cubicBezTo>
                  <a:cubicBezTo>
                    <a:pt x="250025" y="217948"/>
                    <a:pt x="245693" y="213057"/>
                    <a:pt x="241548" y="207789"/>
                  </a:cubicBezTo>
                  <a:cubicBezTo>
                    <a:pt x="241454" y="207601"/>
                    <a:pt x="241266" y="207413"/>
                    <a:pt x="241077" y="207225"/>
                  </a:cubicBezTo>
                  <a:cubicBezTo>
                    <a:pt x="236933" y="201769"/>
                    <a:pt x="233072" y="196031"/>
                    <a:pt x="229681" y="189823"/>
                  </a:cubicBezTo>
                  <a:cubicBezTo>
                    <a:pt x="229587" y="189729"/>
                    <a:pt x="229587" y="189635"/>
                    <a:pt x="229493" y="189635"/>
                  </a:cubicBezTo>
                  <a:cubicBezTo>
                    <a:pt x="226008" y="183332"/>
                    <a:pt x="222899" y="176654"/>
                    <a:pt x="220356" y="169787"/>
                  </a:cubicBezTo>
                  <a:cubicBezTo>
                    <a:pt x="214140" y="168658"/>
                    <a:pt x="208301" y="165084"/>
                    <a:pt x="203497" y="159910"/>
                  </a:cubicBezTo>
                  <a:cubicBezTo>
                    <a:pt x="203309" y="159722"/>
                    <a:pt x="203214" y="159628"/>
                    <a:pt x="203120" y="159534"/>
                  </a:cubicBezTo>
                  <a:cubicBezTo>
                    <a:pt x="200860" y="157088"/>
                    <a:pt x="198976" y="154172"/>
                    <a:pt x="197281" y="151068"/>
                  </a:cubicBezTo>
                  <a:cubicBezTo>
                    <a:pt x="196998" y="150504"/>
                    <a:pt x="196716" y="149939"/>
                    <a:pt x="196433" y="149281"/>
                  </a:cubicBezTo>
                  <a:cubicBezTo>
                    <a:pt x="194832" y="146083"/>
                    <a:pt x="193513" y="142602"/>
                    <a:pt x="192666" y="138840"/>
                  </a:cubicBezTo>
                  <a:cubicBezTo>
                    <a:pt x="188145" y="118428"/>
                    <a:pt x="197092" y="99050"/>
                    <a:pt x="212727" y="95476"/>
                  </a:cubicBezTo>
                  <a:lnTo>
                    <a:pt x="212727" y="85787"/>
                  </a:lnTo>
                  <a:cubicBezTo>
                    <a:pt x="212727" y="38378"/>
                    <a:pt x="251155" y="0"/>
                    <a:pt x="298626" y="0"/>
                  </a:cubicBezTo>
                  <a:close/>
                </a:path>
              </a:pathLst>
            </a:custGeom>
            <a:solidFill>
              <a:schemeClr val="accent1"/>
            </a:solidFill>
            <a:ln>
              <a:noFill/>
            </a:ln>
          </p:spPr>
          <p:txBody>
            <a:bodyPr wrap="square" lIns="91440" tIns="45720" rIns="91440" bIns="45720">
              <a:normAutofit lnSpcReduction="10000"/>
            </a:bodyPr>
            <a:lstStyle/>
            <a:p>
              <a:endParaRPr lang="zh-CN" altLang="en-US"/>
            </a:p>
          </p:txBody>
        </p:sp>
        <p:sp>
          <p:nvSpPr>
            <p:cNvPr id="10" name="î$1ídé" descr="d37fab2a-f899-4a41-b658-92aef4e0a81c"/>
            <p:cNvSpPr/>
            <p:nvPr/>
          </p:nvSpPr>
          <p:spPr bwMode="auto">
            <a:xfrm>
              <a:off x="4407664" y="5178486"/>
              <a:ext cx="466615" cy="448894"/>
            </a:xfrm>
            <a:custGeom>
              <a:avLst/>
              <a:gdLst>
                <a:gd name="connsiteX0" fmla="*/ 195114 w 608814"/>
                <a:gd name="connsiteY0" fmla="*/ 351627 h 585693"/>
                <a:gd name="connsiteX1" fmla="*/ 258290 w 608814"/>
                <a:gd name="connsiteY1" fmla="*/ 351627 h 585693"/>
                <a:gd name="connsiteX2" fmla="*/ 282731 w 608814"/>
                <a:gd name="connsiteY2" fmla="*/ 376018 h 585693"/>
                <a:gd name="connsiteX3" fmla="*/ 282731 w 608814"/>
                <a:gd name="connsiteY3" fmla="*/ 561210 h 585693"/>
                <a:gd name="connsiteX4" fmla="*/ 258290 w 608814"/>
                <a:gd name="connsiteY4" fmla="*/ 585693 h 585693"/>
                <a:gd name="connsiteX5" fmla="*/ 195114 w 608814"/>
                <a:gd name="connsiteY5" fmla="*/ 585693 h 585693"/>
                <a:gd name="connsiteX6" fmla="*/ 170673 w 608814"/>
                <a:gd name="connsiteY6" fmla="*/ 561210 h 585693"/>
                <a:gd name="connsiteX7" fmla="*/ 170673 w 608814"/>
                <a:gd name="connsiteY7" fmla="*/ 376018 h 585693"/>
                <a:gd name="connsiteX8" fmla="*/ 195114 w 608814"/>
                <a:gd name="connsiteY8" fmla="*/ 351627 h 585693"/>
                <a:gd name="connsiteX9" fmla="*/ 358100 w 608814"/>
                <a:gd name="connsiteY9" fmla="*/ 249872 h 585693"/>
                <a:gd name="connsiteX10" fmla="*/ 421316 w 608814"/>
                <a:gd name="connsiteY10" fmla="*/ 249872 h 585693"/>
                <a:gd name="connsiteX11" fmla="*/ 445737 w 608814"/>
                <a:gd name="connsiteY11" fmla="*/ 274267 h 585693"/>
                <a:gd name="connsiteX12" fmla="*/ 445737 w 608814"/>
                <a:gd name="connsiteY12" fmla="*/ 561206 h 585693"/>
                <a:gd name="connsiteX13" fmla="*/ 421316 w 608814"/>
                <a:gd name="connsiteY13" fmla="*/ 585693 h 585693"/>
                <a:gd name="connsiteX14" fmla="*/ 358100 w 608814"/>
                <a:gd name="connsiteY14" fmla="*/ 585693 h 585693"/>
                <a:gd name="connsiteX15" fmla="*/ 333679 w 608814"/>
                <a:gd name="connsiteY15" fmla="*/ 561206 h 585693"/>
                <a:gd name="connsiteX16" fmla="*/ 333679 w 608814"/>
                <a:gd name="connsiteY16" fmla="*/ 274267 h 585693"/>
                <a:gd name="connsiteX17" fmla="*/ 358100 w 608814"/>
                <a:gd name="connsiteY17" fmla="*/ 249872 h 585693"/>
                <a:gd name="connsiteX18" fmla="*/ 140260 w 608814"/>
                <a:gd name="connsiteY18" fmla="*/ 224680 h 585693"/>
                <a:gd name="connsiteX19" fmla="*/ 191844 w 608814"/>
                <a:gd name="connsiteY19" fmla="*/ 276122 h 585693"/>
                <a:gd name="connsiteX20" fmla="*/ 140260 w 608814"/>
                <a:gd name="connsiteY20" fmla="*/ 327564 h 585693"/>
                <a:gd name="connsiteX21" fmla="*/ 88676 w 608814"/>
                <a:gd name="connsiteY21" fmla="*/ 276122 h 585693"/>
                <a:gd name="connsiteX22" fmla="*/ 140260 w 608814"/>
                <a:gd name="connsiteY22" fmla="*/ 224680 h 585693"/>
                <a:gd name="connsiteX23" fmla="*/ 521177 w 608814"/>
                <a:gd name="connsiteY23" fmla="*/ 148117 h 585693"/>
                <a:gd name="connsiteX24" fmla="*/ 584301 w 608814"/>
                <a:gd name="connsiteY24" fmla="*/ 148117 h 585693"/>
                <a:gd name="connsiteX25" fmla="*/ 608814 w 608814"/>
                <a:gd name="connsiteY25" fmla="*/ 172601 h 585693"/>
                <a:gd name="connsiteX26" fmla="*/ 608814 w 608814"/>
                <a:gd name="connsiteY26" fmla="*/ 561209 h 585693"/>
                <a:gd name="connsiteX27" fmla="*/ 584301 w 608814"/>
                <a:gd name="connsiteY27" fmla="*/ 585693 h 585693"/>
                <a:gd name="connsiteX28" fmla="*/ 521177 w 608814"/>
                <a:gd name="connsiteY28" fmla="*/ 585693 h 585693"/>
                <a:gd name="connsiteX29" fmla="*/ 496756 w 608814"/>
                <a:gd name="connsiteY29" fmla="*/ 561209 h 585693"/>
                <a:gd name="connsiteX30" fmla="*/ 496756 w 608814"/>
                <a:gd name="connsiteY30" fmla="*/ 172601 h 585693"/>
                <a:gd name="connsiteX31" fmla="*/ 521177 w 608814"/>
                <a:gd name="connsiteY31" fmla="*/ 148117 h 585693"/>
                <a:gd name="connsiteX32" fmla="*/ 116229 w 608814"/>
                <a:gd name="connsiteY32" fmla="*/ 131322 h 585693"/>
                <a:gd name="connsiteX33" fmla="*/ 164246 w 608814"/>
                <a:gd name="connsiteY33" fmla="*/ 131322 h 585693"/>
                <a:gd name="connsiteX34" fmla="*/ 184061 w 608814"/>
                <a:gd name="connsiteY34" fmla="*/ 151113 h 585693"/>
                <a:gd name="connsiteX35" fmla="*/ 184061 w 608814"/>
                <a:gd name="connsiteY35" fmla="*/ 171457 h 585693"/>
                <a:gd name="connsiteX36" fmla="*/ 208669 w 608814"/>
                <a:gd name="connsiteY36" fmla="*/ 186094 h 585693"/>
                <a:gd name="connsiteX37" fmla="*/ 226641 w 608814"/>
                <a:gd name="connsiteY37" fmla="*/ 175692 h 585693"/>
                <a:gd name="connsiteX38" fmla="*/ 253737 w 608814"/>
                <a:gd name="connsiteY38" fmla="*/ 182964 h 585693"/>
                <a:gd name="connsiteX39" fmla="*/ 277792 w 608814"/>
                <a:gd name="connsiteY39" fmla="*/ 224572 h 585693"/>
                <a:gd name="connsiteX40" fmla="*/ 279727 w 608814"/>
                <a:gd name="connsiteY40" fmla="*/ 239577 h 585693"/>
                <a:gd name="connsiteX41" fmla="*/ 270511 w 608814"/>
                <a:gd name="connsiteY41" fmla="*/ 251544 h 585693"/>
                <a:gd name="connsiteX42" fmla="*/ 252355 w 608814"/>
                <a:gd name="connsiteY42" fmla="*/ 262038 h 585693"/>
                <a:gd name="connsiteX43" fmla="*/ 253829 w 608814"/>
                <a:gd name="connsiteY43" fmla="*/ 276122 h 585693"/>
                <a:gd name="connsiteX44" fmla="*/ 252355 w 608814"/>
                <a:gd name="connsiteY44" fmla="*/ 290206 h 585693"/>
                <a:gd name="connsiteX45" fmla="*/ 270511 w 608814"/>
                <a:gd name="connsiteY45" fmla="*/ 300700 h 585693"/>
                <a:gd name="connsiteX46" fmla="*/ 278714 w 608814"/>
                <a:gd name="connsiteY46" fmla="*/ 325094 h 585693"/>
                <a:gd name="connsiteX47" fmla="*/ 258253 w 608814"/>
                <a:gd name="connsiteY47" fmla="*/ 321136 h 585693"/>
                <a:gd name="connsiteX48" fmla="*/ 195858 w 608814"/>
                <a:gd name="connsiteY48" fmla="*/ 321136 h 585693"/>
                <a:gd name="connsiteX49" fmla="*/ 212171 w 608814"/>
                <a:gd name="connsiteY49" fmla="*/ 276122 h 585693"/>
                <a:gd name="connsiteX50" fmla="*/ 140191 w 608814"/>
                <a:gd name="connsiteY50" fmla="*/ 204320 h 585693"/>
                <a:gd name="connsiteX51" fmla="*/ 68304 w 608814"/>
                <a:gd name="connsiteY51" fmla="*/ 276122 h 585693"/>
                <a:gd name="connsiteX52" fmla="*/ 140191 w 608814"/>
                <a:gd name="connsiteY52" fmla="*/ 348016 h 585693"/>
                <a:gd name="connsiteX53" fmla="*/ 148486 w 608814"/>
                <a:gd name="connsiteY53" fmla="*/ 347095 h 585693"/>
                <a:gd name="connsiteX54" fmla="*/ 140099 w 608814"/>
                <a:gd name="connsiteY54" fmla="*/ 376000 h 585693"/>
                <a:gd name="connsiteX55" fmla="*/ 140099 w 608814"/>
                <a:gd name="connsiteY55" fmla="*/ 420922 h 585693"/>
                <a:gd name="connsiteX56" fmla="*/ 116229 w 608814"/>
                <a:gd name="connsiteY56" fmla="*/ 420922 h 585693"/>
                <a:gd name="connsiteX57" fmla="*/ 96413 w 608814"/>
                <a:gd name="connsiteY57" fmla="*/ 401131 h 585693"/>
                <a:gd name="connsiteX58" fmla="*/ 96413 w 608814"/>
                <a:gd name="connsiteY58" fmla="*/ 380787 h 585693"/>
                <a:gd name="connsiteX59" fmla="*/ 71806 w 608814"/>
                <a:gd name="connsiteY59" fmla="*/ 366150 h 585693"/>
                <a:gd name="connsiteX60" fmla="*/ 53742 w 608814"/>
                <a:gd name="connsiteY60" fmla="*/ 376552 h 585693"/>
                <a:gd name="connsiteX61" fmla="*/ 38719 w 608814"/>
                <a:gd name="connsiteY61" fmla="*/ 378577 h 585693"/>
                <a:gd name="connsiteX62" fmla="*/ 26738 w 608814"/>
                <a:gd name="connsiteY62" fmla="*/ 369372 h 585693"/>
                <a:gd name="connsiteX63" fmla="*/ 2683 w 608814"/>
                <a:gd name="connsiteY63" fmla="*/ 327764 h 585693"/>
                <a:gd name="connsiteX64" fmla="*/ 9872 w 608814"/>
                <a:gd name="connsiteY64" fmla="*/ 300700 h 585693"/>
                <a:gd name="connsiteX65" fmla="*/ 28120 w 608814"/>
                <a:gd name="connsiteY65" fmla="*/ 290206 h 585693"/>
                <a:gd name="connsiteX66" fmla="*/ 26645 w 608814"/>
                <a:gd name="connsiteY66" fmla="*/ 276122 h 585693"/>
                <a:gd name="connsiteX67" fmla="*/ 28120 w 608814"/>
                <a:gd name="connsiteY67" fmla="*/ 262038 h 585693"/>
                <a:gd name="connsiteX68" fmla="*/ 9872 w 608814"/>
                <a:gd name="connsiteY68" fmla="*/ 251544 h 585693"/>
                <a:gd name="connsiteX69" fmla="*/ 2683 w 608814"/>
                <a:gd name="connsiteY69" fmla="*/ 224572 h 585693"/>
                <a:gd name="connsiteX70" fmla="*/ 26738 w 608814"/>
                <a:gd name="connsiteY70" fmla="*/ 182964 h 585693"/>
                <a:gd name="connsiteX71" fmla="*/ 38719 w 608814"/>
                <a:gd name="connsiteY71" fmla="*/ 173759 h 585693"/>
                <a:gd name="connsiteX72" fmla="*/ 53742 w 608814"/>
                <a:gd name="connsiteY72" fmla="*/ 175692 h 585693"/>
                <a:gd name="connsiteX73" fmla="*/ 71806 w 608814"/>
                <a:gd name="connsiteY73" fmla="*/ 186094 h 585693"/>
                <a:gd name="connsiteX74" fmla="*/ 96413 w 608814"/>
                <a:gd name="connsiteY74" fmla="*/ 171457 h 585693"/>
                <a:gd name="connsiteX75" fmla="*/ 96413 w 608814"/>
                <a:gd name="connsiteY75" fmla="*/ 151113 h 585693"/>
                <a:gd name="connsiteX76" fmla="*/ 116229 w 608814"/>
                <a:gd name="connsiteY76" fmla="*/ 131322 h 585693"/>
                <a:gd name="connsiteX77" fmla="*/ 445756 w 608814"/>
                <a:gd name="connsiteY77" fmla="*/ 83476 h 585693"/>
                <a:gd name="connsiteX78" fmla="*/ 414140 w 608814"/>
                <a:gd name="connsiteY78" fmla="*/ 115044 h 585693"/>
                <a:gd name="connsiteX79" fmla="*/ 445756 w 608814"/>
                <a:gd name="connsiteY79" fmla="*/ 146520 h 585693"/>
                <a:gd name="connsiteX80" fmla="*/ 477371 w 608814"/>
                <a:gd name="connsiteY80" fmla="*/ 115044 h 585693"/>
                <a:gd name="connsiteX81" fmla="*/ 445756 w 608814"/>
                <a:gd name="connsiteY81" fmla="*/ 83476 h 585693"/>
                <a:gd name="connsiteX82" fmla="*/ 426676 w 608814"/>
                <a:gd name="connsiteY82" fmla="*/ 0 h 585693"/>
                <a:gd name="connsiteX83" fmla="*/ 464835 w 608814"/>
                <a:gd name="connsiteY83" fmla="*/ 0 h 585693"/>
                <a:gd name="connsiteX84" fmla="*/ 480597 w 608814"/>
                <a:gd name="connsiteY84" fmla="*/ 15738 h 585693"/>
                <a:gd name="connsiteX85" fmla="*/ 480597 w 608814"/>
                <a:gd name="connsiteY85" fmla="*/ 31936 h 585693"/>
                <a:gd name="connsiteX86" fmla="*/ 500138 w 608814"/>
                <a:gd name="connsiteY86" fmla="*/ 43533 h 585693"/>
                <a:gd name="connsiteX87" fmla="*/ 514425 w 608814"/>
                <a:gd name="connsiteY87" fmla="*/ 35249 h 585693"/>
                <a:gd name="connsiteX88" fmla="*/ 535901 w 608814"/>
                <a:gd name="connsiteY88" fmla="*/ 40956 h 585693"/>
                <a:gd name="connsiteX89" fmla="*/ 554981 w 608814"/>
                <a:gd name="connsiteY89" fmla="*/ 73996 h 585693"/>
                <a:gd name="connsiteX90" fmla="*/ 556640 w 608814"/>
                <a:gd name="connsiteY90" fmla="*/ 85961 h 585693"/>
                <a:gd name="connsiteX91" fmla="*/ 549266 w 608814"/>
                <a:gd name="connsiteY91" fmla="*/ 95440 h 585693"/>
                <a:gd name="connsiteX92" fmla="*/ 534887 w 608814"/>
                <a:gd name="connsiteY92" fmla="*/ 103815 h 585693"/>
                <a:gd name="connsiteX93" fmla="*/ 535993 w 608814"/>
                <a:gd name="connsiteY93" fmla="*/ 115044 h 585693"/>
                <a:gd name="connsiteX94" fmla="*/ 535717 w 608814"/>
                <a:gd name="connsiteY94" fmla="*/ 117621 h 585693"/>
                <a:gd name="connsiteX95" fmla="*/ 521153 w 608814"/>
                <a:gd name="connsiteY95" fmla="*/ 117621 h 585693"/>
                <a:gd name="connsiteX96" fmla="*/ 466126 w 608814"/>
                <a:gd name="connsiteY96" fmla="*/ 172565 h 585693"/>
                <a:gd name="connsiteX97" fmla="*/ 466126 w 608814"/>
                <a:gd name="connsiteY97" fmla="*/ 229719 h 585693"/>
                <a:gd name="connsiteX98" fmla="*/ 466126 w 608814"/>
                <a:gd name="connsiteY98" fmla="*/ 242604 h 585693"/>
                <a:gd name="connsiteX99" fmla="*/ 453590 w 608814"/>
                <a:gd name="connsiteY99" fmla="*/ 229995 h 585693"/>
                <a:gd name="connsiteX100" fmla="*/ 421330 w 608814"/>
                <a:gd name="connsiteY100" fmla="*/ 219319 h 585693"/>
                <a:gd name="connsiteX101" fmla="*/ 411928 w 608814"/>
                <a:gd name="connsiteY101" fmla="*/ 219319 h 585693"/>
                <a:gd name="connsiteX102" fmla="*/ 410914 w 608814"/>
                <a:gd name="connsiteY102" fmla="*/ 214257 h 585693"/>
                <a:gd name="connsiteX103" fmla="*/ 410914 w 608814"/>
                <a:gd name="connsiteY103" fmla="*/ 198059 h 585693"/>
                <a:gd name="connsiteX104" fmla="*/ 391373 w 608814"/>
                <a:gd name="connsiteY104" fmla="*/ 186463 h 585693"/>
                <a:gd name="connsiteX105" fmla="*/ 377086 w 608814"/>
                <a:gd name="connsiteY105" fmla="*/ 194746 h 585693"/>
                <a:gd name="connsiteX106" fmla="*/ 365104 w 608814"/>
                <a:gd name="connsiteY106" fmla="*/ 196310 h 585693"/>
                <a:gd name="connsiteX107" fmla="*/ 355610 w 608814"/>
                <a:gd name="connsiteY107" fmla="*/ 189040 h 585693"/>
                <a:gd name="connsiteX108" fmla="*/ 336530 w 608814"/>
                <a:gd name="connsiteY108" fmla="*/ 155999 h 585693"/>
                <a:gd name="connsiteX109" fmla="*/ 342245 w 608814"/>
                <a:gd name="connsiteY109" fmla="*/ 134463 h 585693"/>
                <a:gd name="connsiteX110" fmla="*/ 356716 w 608814"/>
                <a:gd name="connsiteY110" fmla="*/ 126180 h 585693"/>
                <a:gd name="connsiteX111" fmla="*/ 355518 w 608814"/>
                <a:gd name="connsiteY111" fmla="*/ 115044 h 585693"/>
                <a:gd name="connsiteX112" fmla="*/ 356716 w 608814"/>
                <a:gd name="connsiteY112" fmla="*/ 103815 h 585693"/>
                <a:gd name="connsiteX113" fmla="*/ 342245 w 608814"/>
                <a:gd name="connsiteY113" fmla="*/ 95440 h 585693"/>
                <a:gd name="connsiteX114" fmla="*/ 336530 w 608814"/>
                <a:gd name="connsiteY114" fmla="*/ 73996 h 585693"/>
                <a:gd name="connsiteX115" fmla="*/ 355610 w 608814"/>
                <a:gd name="connsiteY115" fmla="*/ 40956 h 585693"/>
                <a:gd name="connsiteX116" fmla="*/ 365104 w 608814"/>
                <a:gd name="connsiteY116" fmla="*/ 33685 h 585693"/>
                <a:gd name="connsiteX117" fmla="*/ 377086 w 608814"/>
                <a:gd name="connsiteY117" fmla="*/ 35249 h 585693"/>
                <a:gd name="connsiteX118" fmla="*/ 391373 w 608814"/>
                <a:gd name="connsiteY118" fmla="*/ 43533 h 585693"/>
                <a:gd name="connsiteX119" fmla="*/ 410914 w 608814"/>
                <a:gd name="connsiteY119" fmla="*/ 31936 h 585693"/>
                <a:gd name="connsiteX120" fmla="*/ 410914 w 608814"/>
                <a:gd name="connsiteY120" fmla="*/ 15738 h 585693"/>
                <a:gd name="connsiteX121" fmla="*/ 426676 w 608814"/>
                <a:gd name="connsiteY121" fmla="*/ 0 h 5856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Lst>
              <a:rect l="l" t="t" r="r" b="b"/>
              <a:pathLst>
                <a:path w="608814" h="585693">
                  <a:moveTo>
                    <a:pt x="195114" y="351627"/>
                  </a:moveTo>
                  <a:lnTo>
                    <a:pt x="258290" y="351627"/>
                  </a:lnTo>
                  <a:cubicBezTo>
                    <a:pt x="271848" y="351627"/>
                    <a:pt x="282731" y="362580"/>
                    <a:pt x="282731" y="376018"/>
                  </a:cubicBezTo>
                  <a:lnTo>
                    <a:pt x="282731" y="561210"/>
                  </a:lnTo>
                  <a:cubicBezTo>
                    <a:pt x="282731" y="574740"/>
                    <a:pt x="271848" y="585693"/>
                    <a:pt x="258290" y="585693"/>
                  </a:cubicBezTo>
                  <a:lnTo>
                    <a:pt x="195114" y="585693"/>
                  </a:lnTo>
                  <a:cubicBezTo>
                    <a:pt x="181556" y="585693"/>
                    <a:pt x="170673" y="574740"/>
                    <a:pt x="170673" y="561210"/>
                  </a:cubicBezTo>
                  <a:lnTo>
                    <a:pt x="170673" y="376018"/>
                  </a:lnTo>
                  <a:cubicBezTo>
                    <a:pt x="170673" y="362580"/>
                    <a:pt x="181556" y="351627"/>
                    <a:pt x="195114" y="351627"/>
                  </a:cubicBezTo>
                  <a:close/>
                  <a:moveTo>
                    <a:pt x="358100" y="249872"/>
                  </a:moveTo>
                  <a:lnTo>
                    <a:pt x="421316" y="249872"/>
                  </a:lnTo>
                  <a:cubicBezTo>
                    <a:pt x="434771" y="249872"/>
                    <a:pt x="445737" y="260735"/>
                    <a:pt x="445737" y="274267"/>
                  </a:cubicBezTo>
                  <a:lnTo>
                    <a:pt x="445737" y="561206"/>
                  </a:lnTo>
                  <a:cubicBezTo>
                    <a:pt x="445737" y="574738"/>
                    <a:pt x="434771" y="585693"/>
                    <a:pt x="421316" y="585693"/>
                  </a:cubicBezTo>
                  <a:lnTo>
                    <a:pt x="358100" y="585693"/>
                  </a:lnTo>
                  <a:cubicBezTo>
                    <a:pt x="344645" y="585693"/>
                    <a:pt x="333679" y="574738"/>
                    <a:pt x="333679" y="561206"/>
                  </a:cubicBezTo>
                  <a:lnTo>
                    <a:pt x="333679" y="274267"/>
                  </a:lnTo>
                  <a:cubicBezTo>
                    <a:pt x="333679" y="260735"/>
                    <a:pt x="344645" y="249872"/>
                    <a:pt x="358100" y="249872"/>
                  </a:cubicBezTo>
                  <a:close/>
                  <a:moveTo>
                    <a:pt x="140260" y="224680"/>
                  </a:moveTo>
                  <a:cubicBezTo>
                    <a:pt x="168749" y="224680"/>
                    <a:pt x="191844" y="247711"/>
                    <a:pt x="191844" y="276122"/>
                  </a:cubicBezTo>
                  <a:cubicBezTo>
                    <a:pt x="191844" y="304533"/>
                    <a:pt x="168749" y="327564"/>
                    <a:pt x="140260" y="327564"/>
                  </a:cubicBezTo>
                  <a:cubicBezTo>
                    <a:pt x="111771" y="327564"/>
                    <a:pt x="88676" y="304533"/>
                    <a:pt x="88676" y="276122"/>
                  </a:cubicBezTo>
                  <a:cubicBezTo>
                    <a:pt x="88676" y="247711"/>
                    <a:pt x="111771" y="224680"/>
                    <a:pt x="140260" y="224680"/>
                  </a:cubicBezTo>
                  <a:close/>
                  <a:moveTo>
                    <a:pt x="521177" y="148117"/>
                  </a:moveTo>
                  <a:lnTo>
                    <a:pt x="584301" y="148117"/>
                  </a:lnTo>
                  <a:cubicBezTo>
                    <a:pt x="597848" y="148117"/>
                    <a:pt x="608814" y="159070"/>
                    <a:pt x="608814" y="172601"/>
                  </a:cubicBezTo>
                  <a:lnTo>
                    <a:pt x="608814" y="561209"/>
                  </a:lnTo>
                  <a:cubicBezTo>
                    <a:pt x="608814" y="574740"/>
                    <a:pt x="597848" y="585693"/>
                    <a:pt x="584301" y="585693"/>
                  </a:cubicBezTo>
                  <a:lnTo>
                    <a:pt x="521177" y="585693"/>
                  </a:lnTo>
                  <a:cubicBezTo>
                    <a:pt x="507722" y="585693"/>
                    <a:pt x="496756" y="574740"/>
                    <a:pt x="496756" y="561209"/>
                  </a:cubicBezTo>
                  <a:lnTo>
                    <a:pt x="496756" y="172601"/>
                  </a:lnTo>
                  <a:cubicBezTo>
                    <a:pt x="496756" y="159070"/>
                    <a:pt x="507722" y="148117"/>
                    <a:pt x="521177" y="148117"/>
                  </a:cubicBezTo>
                  <a:close/>
                  <a:moveTo>
                    <a:pt x="116229" y="131322"/>
                  </a:moveTo>
                  <a:lnTo>
                    <a:pt x="164246" y="131322"/>
                  </a:lnTo>
                  <a:cubicBezTo>
                    <a:pt x="175214" y="131322"/>
                    <a:pt x="184061" y="140159"/>
                    <a:pt x="184061" y="151113"/>
                  </a:cubicBezTo>
                  <a:lnTo>
                    <a:pt x="184061" y="171457"/>
                  </a:lnTo>
                  <a:cubicBezTo>
                    <a:pt x="193001" y="175231"/>
                    <a:pt x="201019" y="180386"/>
                    <a:pt x="208669" y="186094"/>
                  </a:cubicBezTo>
                  <a:lnTo>
                    <a:pt x="226641" y="175692"/>
                  </a:lnTo>
                  <a:cubicBezTo>
                    <a:pt x="236134" y="170261"/>
                    <a:pt x="248300" y="173482"/>
                    <a:pt x="253737" y="182964"/>
                  </a:cubicBezTo>
                  <a:lnTo>
                    <a:pt x="277792" y="224572"/>
                  </a:lnTo>
                  <a:cubicBezTo>
                    <a:pt x="280465" y="229083"/>
                    <a:pt x="281110" y="234514"/>
                    <a:pt x="279727" y="239577"/>
                  </a:cubicBezTo>
                  <a:cubicBezTo>
                    <a:pt x="278437" y="244640"/>
                    <a:pt x="275119" y="248966"/>
                    <a:pt x="270511" y="251544"/>
                  </a:cubicBezTo>
                  <a:lnTo>
                    <a:pt x="252355" y="262038"/>
                  </a:lnTo>
                  <a:cubicBezTo>
                    <a:pt x="253000" y="266733"/>
                    <a:pt x="253829" y="271335"/>
                    <a:pt x="253829" y="276122"/>
                  </a:cubicBezTo>
                  <a:cubicBezTo>
                    <a:pt x="253829" y="281001"/>
                    <a:pt x="253000" y="285604"/>
                    <a:pt x="252355" y="290206"/>
                  </a:cubicBezTo>
                  <a:lnTo>
                    <a:pt x="270511" y="300700"/>
                  </a:lnTo>
                  <a:cubicBezTo>
                    <a:pt x="279174" y="305671"/>
                    <a:pt x="282308" y="316165"/>
                    <a:pt x="278714" y="325094"/>
                  </a:cubicBezTo>
                  <a:cubicBezTo>
                    <a:pt x="272354" y="322609"/>
                    <a:pt x="265442" y="321136"/>
                    <a:pt x="258253" y="321136"/>
                  </a:cubicBezTo>
                  <a:lnTo>
                    <a:pt x="195858" y="321136"/>
                  </a:lnTo>
                  <a:cubicBezTo>
                    <a:pt x="205904" y="308709"/>
                    <a:pt x="212171" y="293244"/>
                    <a:pt x="212171" y="276122"/>
                  </a:cubicBezTo>
                  <a:cubicBezTo>
                    <a:pt x="212171" y="236539"/>
                    <a:pt x="179914" y="204320"/>
                    <a:pt x="140191" y="204320"/>
                  </a:cubicBezTo>
                  <a:cubicBezTo>
                    <a:pt x="100561" y="204320"/>
                    <a:pt x="68304" y="236539"/>
                    <a:pt x="68304" y="276122"/>
                  </a:cubicBezTo>
                  <a:cubicBezTo>
                    <a:pt x="68304" y="315797"/>
                    <a:pt x="100561" y="348016"/>
                    <a:pt x="140191" y="348016"/>
                  </a:cubicBezTo>
                  <a:cubicBezTo>
                    <a:pt x="143048" y="348016"/>
                    <a:pt x="145721" y="347463"/>
                    <a:pt x="148486" y="347095"/>
                  </a:cubicBezTo>
                  <a:cubicBezTo>
                    <a:pt x="143233" y="355564"/>
                    <a:pt x="140099" y="365414"/>
                    <a:pt x="140099" y="376000"/>
                  </a:cubicBezTo>
                  <a:lnTo>
                    <a:pt x="140099" y="420922"/>
                  </a:lnTo>
                  <a:lnTo>
                    <a:pt x="116229" y="420922"/>
                  </a:lnTo>
                  <a:cubicBezTo>
                    <a:pt x="105261" y="420922"/>
                    <a:pt x="96413" y="412085"/>
                    <a:pt x="96413" y="401131"/>
                  </a:cubicBezTo>
                  <a:lnTo>
                    <a:pt x="96413" y="380787"/>
                  </a:lnTo>
                  <a:cubicBezTo>
                    <a:pt x="87474" y="377013"/>
                    <a:pt x="79455" y="371950"/>
                    <a:pt x="71806" y="366150"/>
                  </a:cubicBezTo>
                  <a:lnTo>
                    <a:pt x="53742" y="376552"/>
                  </a:lnTo>
                  <a:cubicBezTo>
                    <a:pt x="49226" y="379222"/>
                    <a:pt x="43788" y="379866"/>
                    <a:pt x="38719" y="378577"/>
                  </a:cubicBezTo>
                  <a:cubicBezTo>
                    <a:pt x="33650" y="377197"/>
                    <a:pt x="29318" y="373883"/>
                    <a:pt x="26738" y="369372"/>
                  </a:cubicBezTo>
                  <a:lnTo>
                    <a:pt x="2683" y="327764"/>
                  </a:lnTo>
                  <a:cubicBezTo>
                    <a:pt x="-2847" y="318282"/>
                    <a:pt x="471" y="306131"/>
                    <a:pt x="9872" y="300700"/>
                  </a:cubicBezTo>
                  <a:lnTo>
                    <a:pt x="28120" y="290206"/>
                  </a:lnTo>
                  <a:cubicBezTo>
                    <a:pt x="27475" y="285604"/>
                    <a:pt x="26645" y="281001"/>
                    <a:pt x="26645" y="276122"/>
                  </a:cubicBezTo>
                  <a:cubicBezTo>
                    <a:pt x="26645" y="271335"/>
                    <a:pt x="27475" y="266733"/>
                    <a:pt x="28120" y="262038"/>
                  </a:cubicBezTo>
                  <a:lnTo>
                    <a:pt x="9872" y="251544"/>
                  </a:lnTo>
                  <a:cubicBezTo>
                    <a:pt x="471" y="246113"/>
                    <a:pt x="-2847" y="233962"/>
                    <a:pt x="2683" y="224572"/>
                  </a:cubicBezTo>
                  <a:lnTo>
                    <a:pt x="26738" y="182964"/>
                  </a:lnTo>
                  <a:cubicBezTo>
                    <a:pt x="29318" y="178361"/>
                    <a:pt x="33650" y="175139"/>
                    <a:pt x="38719" y="173759"/>
                  </a:cubicBezTo>
                  <a:cubicBezTo>
                    <a:pt x="43788" y="172378"/>
                    <a:pt x="49226" y="173114"/>
                    <a:pt x="53742" y="175692"/>
                  </a:cubicBezTo>
                  <a:lnTo>
                    <a:pt x="71806" y="186094"/>
                  </a:lnTo>
                  <a:cubicBezTo>
                    <a:pt x="79455" y="180386"/>
                    <a:pt x="87474" y="175231"/>
                    <a:pt x="96413" y="171457"/>
                  </a:cubicBezTo>
                  <a:lnTo>
                    <a:pt x="96413" y="151113"/>
                  </a:lnTo>
                  <a:cubicBezTo>
                    <a:pt x="96413" y="140159"/>
                    <a:pt x="105261" y="131322"/>
                    <a:pt x="116229" y="131322"/>
                  </a:cubicBezTo>
                  <a:close/>
                  <a:moveTo>
                    <a:pt x="445756" y="83476"/>
                  </a:moveTo>
                  <a:cubicBezTo>
                    <a:pt x="428335" y="83476"/>
                    <a:pt x="414140" y="97557"/>
                    <a:pt x="414140" y="115044"/>
                  </a:cubicBezTo>
                  <a:cubicBezTo>
                    <a:pt x="414140" y="132438"/>
                    <a:pt x="428335" y="146520"/>
                    <a:pt x="445756" y="146520"/>
                  </a:cubicBezTo>
                  <a:cubicBezTo>
                    <a:pt x="463176" y="146520"/>
                    <a:pt x="477371" y="132438"/>
                    <a:pt x="477371" y="115044"/>
                  </a:cubicBezTo>
                  <a:cubicBezTo>
                    <a:pt x="477371" y="97557"/>
                    <a:pt x="463176" y="83476"/>
                    <a:pt x="445756" y="83476"/>
                  </a:cubicBezTo>
                  <a:close/>
                  <a:moveTo>
                    <a:pt x="426676" y="0"/>
                  </a:moveTo>
                  <a:lnTo>
                    <a:pt x="464835" y="0"/>
                  </a:lnTo>
                  <a:cubicBezTo>
                    <a:pt x="473500" y="0"/>
                    <a:pt x="480597" y="7087"/>
                    <a:pt x="480597" y="15738"/>
                  </a:cubicBezTo>
                  <a:lnTo>
                    <a:pt x="480597" y="31936"/>
                  </a:lnTo>
                  <a:cubicBezTo>
                    <a:pt x="487694" y="34881"/>
                    <a:pt x="494054" y="38931"/>
                    <a:pt x="500138" y="43533"/>
                  </a:cubicBezTo>
                  <a:lnTo>
                    <a:pt x="514425" y="35249"/>
                  </a:lnTo>
                  <a:cubicBezTo>
                    <a:pt x="521983" y="30924"/>
                    <a:pt x="531569" y="33501"/>
                    <a:pt x="535901" y="40956"/>
                  </a:cubicBezTo>
                  <a:lnTo>
                    <a:pt x="554981" y="73996"/>
                  </a:lnTo>
                  <a:cubicBezTo>
                    <a:pt x="557101" y="77585"/>
                    <a:pt x="557654" y="81911"/>
                    <a:pt x="556640" y="85961"/>
                  </a:cubicBezTo>
                  <a:cubicBezTo>
                    <a:pt x="555534" y="89918"/>
                    <a:pt x="552861" y="93415"/>
                    <a:pt x="549266" y="95440"/>
                  </a:cubicBezTo>
                  <a:lnTo>
                    <a:pt x="534887" y="103815"/>
                  </a:lnTo>
                  <a:cubicBezTo>
                    <a:pt x="535348" y="107497"/>
                    <a:pt x="535993" y="111178"/>
                    <a:pt x="535993" y="115044"/>
                  </a:cubicBezTo>
                  <a:cubicBezTo>
                    <a:pt x="535993" y="115872"/>
                    <a:pt x="535809" y="116700"/>
                    <a:pt x="535717" y="117621"/>
                  </a:cubicBezTo>
                  <a:lnTo>
                    <a:pt x="521153" y="117621"/>
                  </a:lnTo>
                  <a:cubicBezTo>
                    <a:pt x="490828" y="117621"/>
                    <a:pt x="466126" y="142286"/>
                    <a:pt x="466126" y="172565"/>
                  </a:cubicBezTo>
                  <a:lnTo>
                    <a:pt x="466126" y="229719"/>
                  </a:lnTo>
                  <a:lnTo>
                    <a:pt x="466126" y="242604"/>
                  </a:lnTo>
                  <a:cubicBezTo>
                    <a:pt x="462715" y="237726"/>
                    <a:pt x="458383" y="233493"/>
                    <a:pt x="453590" y="229995"/>
                  </a:cubicBezTo>
                  <a:cubicBezTo>
                    <a:pt x="444465" y="223369"/>
                    <a:pt x="433404" y="219319"/>
                    <a:pt x="421330" y="219319"/>
                  </a:cubicBezTo>
                  <a:lnTo>
                    <a:pt x="411928" y="219319"/>
                  </a:lnTo>
                  <a:cubicBezTo>
                    <a:pt x="411375" y="217755"/>
                    <a:pt x="410914" y="216098"/>
                    <a:pt x="410914" y="214257"/>
                  </a:cubicBezTo>
                  <a:lnTo>
                    <a:pt x="410914" y="198059"/>
                  </a:lnTo>
                  <a:cubicBezTo>
                    <a:pt x="403817" y="195114"/>
                    <a:pt x="397457" y="191064"/>
                    <a:pt x="391373" y="186463"/>
                  </a:cubicBezTo>
                  <a:lnTo>
                    <a:pt x="377086" y="194746"/>
                  </a:lnTo>
                  <a:cubicBezTo>
                    <a:pt x="373492" y="196863"/>
                    <a:pt x="369160" y="197415"/>
                    <a:pt x="365104" y="196310"/>
                  </a:cubicBezTo>
                  <a:cubicBezTo>
                    <a:pt x="361140" y="195206"/>
                    <a:pt x="357638" y="192629"/>
                    <a:pt x="355610" y="189040"/>
                  </a:cubicBezTo>
                  <a:lnTo>
                    <a:pt x="336530" y="155999"/>
                  </a:lnTo>
                  <a:cubicBezTo>
                    <a:pt x="332198" y="148452"/>
                    <a:pt x="334687" y="138881"/>
                    <a:pt x="342245" y="134463"/>
                  </a:cubicBezTo>
                  <a:lnTo>
                    <a:pt x="356716" y="126180"/>
                  </a:lnTo>
                  <a:cubicBezTo>
                    <a:pt x="356163" y="122498"/>
                    <a:pt x="355518" y="118817"/>
                    <a:pt x="355518" y="115044"/>
                  </a:cubicBezTo>
                  <a:cubicBezTo>
                    <a:pt x="355518" y="111178"/>
                    <a:pt x="356163" y="107497"/>
                    <a:pt x="356716" y="103815"/>
                  </a:cubicBezTo>
                  <a:lnTo>
                    <a:pt x="342245" y="95440"/>
                  </a:lnTo>
                  <a:cubicBezTo>
                    <a:pt x="334687" y="91115"/>
                    <a:pt x="332198" y="81543"/>
                    <a:pt x="336530" y="73996"/>
                  </a:cubicBezTo>
                  <a:lnTo>
                    <a:pt x="355610" y="40956"/>
                  </a:lnTo>
                  <a:cubicBezTo>
                    <a:pt x="357638" y="37366"/>
                    <a:pt x="361140" y="34789"/>
                    <a:pt x="365104" y="33685"/>
                  </a:cubicBezTo>
                  <a:cubicBezTo>
                    <a:pt x="369160" y="32580"/>
                    <a:pt x="373492" y="33133"/>
                    <a:pt x="377086" y="35249"/>
                  </a:cubicBezTo>
                  <a:lnTo>
                    <a:pt x="391373" y="43533"/>
                  </a:lnTo>
                  <a:cubicBezTo>
                    <a:pt x="397457" y="38931"/>
                    <a:pt x="403817" y="34881"/>
                    <a:pt x="410914" y="31936"/>
                  </a:cubicBezTo>
                  <a:lnTo>
                    <a:pt x="410914" y="15738"/>
                  </a:lnTo>
                  <a:cubicBezTo>
                    <a:pt x="410914" y="7087"/>
                    <a:pt x="418011" y="0"/>
                    <a:pt x="426676" y="0"/>
                  </a:cubicBezTo>
                  <a:close/>
                </a:path>
              </a:pathLst>
            </a:custGeom>
            <a:solidFill>
              <a:srgbClr val="FFFFFF"/>
            </a:solidFill>
            <a:ln>
              <a:noFill/>
            </a:ln>
          </p:spPr>
          <p:txBody>
            <a:bodyPr/>
            <a:lstStyle/>
            <a:p>
              <a:endParaRPr lang="zh-CN" altLang="en-US"/>
            </a:p>
          </p:txBody>
        </p:sp>
        <p:sp>
          <p:nvSpPr>
            <p:cNvPr id="11" name="íšļíḓé" descr="a179c94d-901a-4106-8d0d-bc79ad7c2dfd"/>
            <p:cNvSpPr/>
            <p:nvPr/>
          </p:nvSpPr>
          <p:spPr bwMode="auto">
            <a:xfrm>
              <a:off x="5638875" y="3832076"/>
              <a:ext cx="414368" cy="361716"/>
            </a:xfrm>
            <a:custGeom>
              <a:avLst/>
              <a:gdLst>
                <a:gd name="connsiteX0" fmla="*/ 424975 w 608697"/>
                <a:gd name="connsiteY0" fmla="*/ 168488 h 531358"/>
                <a:gd name="connsiteX1" fmla="*/ 387604 w 608697"/>
                <a:gd name="connsiteY1" fmla="*/ 205806 h 531358"/>
                <a:gd name="connsiteX2" fmla="*/ 424975 w 608697"/>
                <a:gd name="connsiteY2" fmla="*/ 243124 h 531358"/>
                <a:gd name="connsiteX3" fmla="*/ 462346 w 608697"/>
                <a:gd name="connsiteY3" fmla="*/ 205806 h 531358"/>
                <a:gd name="connsiteX4" fmla="*/ 424975 w 608697"/>
                <a:gd name="connsiteY4" fmla="*/ 168488 h 531358"/>
                <a:gd name="connsiteX5" fmla="*/ 287947 w 608697"/>
                <a:gd name="connsiteY5" fmla="*/ 168488 h 531358"/>
                <a:gd name="connsiteX6" fmla="*/ 250576 w 608697"/>
                <a:gd name="connsiteY6" fmla="*/ 205806 h 531358"/>
                <a:gd name="connsiteX7" fmla="*/ 287947 w 608697"/>
                <a:gd name="connsiteY7" fmla="*/ 243124 h 531358"/>
                <a:gd name="connsiteX8" fmla="*/ 325318 w 608697"/>
                <a:gd name="connsiteY8" fmla="*/ 205806 h 531358"/>
                <a:gd name="connsiteX9" fmla="*/ 287947 w 608697"/>
                <a:gd name="connsiteY9" fmla="*/ 168488 h 531358"/>
                <a:gd name="connsiteX10" fmla="*/ 102356 w 608697"/>
                <a:gd name="connsiteY10" fmla="*/ 121231 h 531358"/>
                <a:gd name="connsiteX11" fmla="*/ 98850 w 608697"/>
                <a:gd name="connsiteY11" fmla="*/ 127711 h 531358"/>
                <a:gd name="connsiteX12" fmla="*/ 76842 w 608697"/>
                <a:gd name="connsiteY12" fmla="*/ 217990 h 531358"/>
                <a:gd name="connsiteX13" fmla="*/ 98850 w 608697"/>
                <a:gd name="connsiteY13" fmla="*/ 308194 h 531358"/>
                <a:gd name="connsiteX14" fmla="*/ 157488 w 608697"/>
                <a:gd name="connsiteY14" fmla="*/ 380223 h 531358"/>
                <a:gd name="connsiteX15" fmla="*/ 344668 w 608697"/>
                <a:gd name="connsiteY15" fmla="*/ 444729 h 531358"/>
                <a:gd name="connsiteX16" fmla="*/ 370257 w 608697"/>
                <a:gd name="connsiteY16" fmla="*/ 443687 h 531358"/>
                <a:gd name="connsiteX17" fmla="*/ 236717 w 608697"/>
                <a:gd name="connsiteY17" fmla="*/ 477876 h 531358"/>
                <a:gd name="connsiteX18" fmla="*/ 198072 w 608697"/>
                <a:gd name="connsiteY18" fmla="*/ 475344 h 531358"/>
                <a:gd name="connsiteX19" fmla="*/ 82437 w 608697"/>
                <a:gd name="connsiteY19" fmla="*/ 531284 h 531358"/>
                <a:gd name="connsiteX20" fmla="*/ 81542 w 608697"/>
                <a:gd name="connsiteY20" fmla="*/ 531358 h 531358"/>
                <a:gd name="connsiteX21" fmla="*/ 75051 w 608697"/>
                <a:gd name="connsiteY21" fmla="*/ 527857 h 531358"/>
                <a:gd name="connsiteX22" fmla="*/ 74753 w 608697"/>
                <a:gd name="connsiteY22" fmla="*/ 519738 h 531358"/>
                <a:gd name="connsiteX23" fmla="*/ 88778 w 608697"/>
                <a:gd name="connsiteY23" fmla="*/ 435046 h 531358"/>
                <a:gd name="connsiteX24" fmla="*/ 0 w 608697"/>
                <a:gd name="connsiteY24" fmla="*/ 282198 h 531358"/>
                <a:gd name="connsiteX25" fmla="*/ 102356 w 608697"/>
                <a:gd name="connsiteY25" fmla="*/ 121231 h 531358"/>
                <a:gd name="connsiteX26" fmla="*/ 356424 w 608697"/>
                <a:gd name="connsiteY26" fmla="*/ 0 h 531358"/>
                <a:gd name="connsiteX27" fmla="*/ 608697 w 608697"/>
                <a:gd name="connsiteY27" fmla="*/ 211244 h 531358"/>
                <a:gd name="connsiteX28" fmla="*/ 518290 w 608697"/>
                <a:gd name="connsiteY28" fmla="*/ 373401 h 531358"/>
                <a:gd name="connsiteX29" fmla="*/ 531941 w 608697"/>
                <a:gd name="connsiteY29" fmla="*/ 441109 h 531358"/>
                <a:gd name="connsiteX30" fmla="*/ 531120 w 608697"/>
                <a:gd name="connsiteY30" fmla="*/ 465391 h 531358"/>
                <a:gd name="connsiteX31" fmla="*/ 511577 w 608697"/>
                <a:gd name="connsiteY31" fmla="*/ 475894 h 531358"/>
                <a:gd name="connsiteX32" fmla="*/ 509041 w 608697"/>
                <a:gd name="connsiteY32" fmla="*/ 475745 h 531358"/>
                <a:gd name="connsiteX33" fmla="*/ 391408 w 608697"/>
                <a:gd name="connsiteY33" fmla="*/ 420476 h 531358"/>
                <a:gd name="connsiteX34" fmla="*/ 356424 w 608697"/>
                <a:gd name="connsiteY34" fmla="*/ 422487 h 531358"/>
                <a:gd name="connsiteX35" fmla="*/ 104225 w 608697"/>
                <a:gd name="connsiteY35" fmla="*/ 211244 h 531358"/>
                <a:gd name="connsiteX36" fmla="*/ 356424 w 608697"/>
                <a:gd name="connsiteY36" fmla="*/ 0 h 5313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08697" h="531358">
                  <a:moveTo>
                    <a:pt x="424975" y="168488"/>
                  </a:moveTo>
                  <a:cubicBezTo>
                    <a:pt x="404312" y="168488"/>
                    <a:pt x="387604" y="185248"/>
                    <a:pt x="387604" y="205806"/>
                  </a:cubicBezTo>
                  <a:cubicBezTo>
                    <a:pt x="387604" y="226439"/>
                    <a:pt x="404312" y="243124"/>
                    <a:pt x="424975" y="243124"/>
                  </a:cubicBezTo>
                  <a:cubicBezTo>
                    <a:pt x="445562" y="243124"/>
                    <a:pt x="462346" y="226439"/>
                    <a:pt x="462346" y="205806"/>
                  </a:cubicBezTo>
                  <a:cubicBezTo>
                    <a:pt x="462346" y="185248"/>
                    <a:pt x="445637" y="168488"/>
                    <a:pt x="424975" y="168488"/>
                  </a:cubicBezTo>
                  <a:close/>
                  <a:moveTo>
                    <a:pt x="287947" y="168488"/>
                  </a:moveTo>
                  <a:cubicBezTo>
                    <a:pt x="267285" y="168488"/>
                    <a:pt x="250576" y="185248"/>
                    <a:pt x="250576" y="205806"/>
                  </a:cubicBezTo>
                  <a:cubicBezTo>
                    <a:pt x="250576" y="226439"/>
                    <a:pt x="267285" y="243124"/>
                    <a:pt x="287947" y="243124"/>
                  </a:cubicBezTo>
                  <a:cubicBezTo>
                    <a:pt x="308610" y="243124"/>
                    <a:pt x="325318" y="226439"/>
                    <a:pt x="325318" y="205806"/>
                  </a:cubicBezTo>
                  <a:cubicBezTo>
                    <a:pt x="325318" y="185248"/>
                    <a:pt x="308610" y="168488"/>
                    <a:pt x="287947" y="168488"/>
                  </a:cubicBezTo>
                  <a:close/>
                  <a:moveTo>
                    <a:pt x="102356" y="121231"/>
                  </a:moveTo>
                  <a:cubicBezTo>
                    <a:pt x="101162" y="123317"/>
                    <a:pt x="99969" y="125477"/>
                    <a:pt x="98850" y="127711"/>
                  </a:cubicBezTo>
                  <a:cubicBezTo>
                    <a:pt x="84227" y="156240"/>
                    <a:pt x="76842" y="186631"/>
                    <a:pt x="76842" y="217990"/>
                  </a:cubicBezTo>
                  <a:cubicBezTo>
                    <a:pt x="76842" y="249275"/>
                    <a:pt x="84227" y="279666"/>
                    <a:pt x="98850" y="308194"/>
                  </a:cubicBezTo>
                  <a:cubicBezTo>
                    <a:pt x="112726" y="335308"/>
                    <a:pt x="132496" y="359516"/>
                    <a:pt x="157488" y="380223"/>
                  </a:cubicBezTo>
                  <a:cubicBezTo>
                    <a:pt x="207845" y="421787"/>
                    <a:pt x="274317" y="444729"/>
                    <a:pt x="344668" y="444729"/>
                  </a:cubicBezTo>
                  <a:cubicBezTo>
                    <a:pt x="353173" y="444729"/>
                    <a:pt x="361752" y="444357"/>
                    <a:pt x="370257" y="443687"/>
                  </a:cubicBezTo>
                  <a:cubicBezTo>
                    <a:pt x="332209" y="465288"/>
                    <a:pt x="286254" y="477876"/>
                    <a:pt x="236717" y="477876"/>
                  </a:cubicBezTo>
                  <a:cubicBezTo>
                    <a:pt x="223736" y="477876"/>
                    <a:pt x="210755" y="477057"/>
                    <a:pt x="198072" y="475344"/>
                  </a:cubicBezTo>
                  <a:cubicBezTo>
                    <a:pt x="160397" y="499478"/>
                    <a:pt x="110637" y="528155"/>
                    <a:pt x="82437" y="531284"/>
                  </a:cubicBezTo>
                  <a:cubicBezTo>
                    <a:pt x="82138" y="531358"/>
                    <a:pt x="81840" y="531358"/>
                    <a:pt x="81542" y="531358"/>
                  </a:cubicBezTo>
                  <a:cubicBezTo>
                    <a:pt x="78930" y="531358"/>
                    <a:pt x="76469" y="530017"/>
                    <a:pt x="75051" y="527857"/>
                  </a:cubicBezTo>
                  <a:cubicBezTo>
                    <a:pt x="73410" y="525399"/>
                    <a:pt x="73335" y="522271"/>
                    <a:pt x="74753" y="519738"/>
                  </a:cubicBezTo>
                  <a:cubicBezTo>
                    <a:pt x="75051" y="519291"/>
                    <a:pt x="99223" y="476014"/>
                    <a:pt x="88778" y="435046"/>
                  </a:cubicBezTo>
                  <a:cubicBezTo>
                    <a:pt x="32303" y="397653"/>
                    <a:pt x="0" y="342160"/>
                    <a:pt x="0" y="282198"/>
                  </a:cubicBezTo>
                  <a:cubicBezTo>
                    <a:pt x="0" y="215532"/>
                    <a:pt x="40584" y="156538"/>
                    <a:pt x="102356" y="121231"/>
                  </a:cubicBezTo>
                  <a:close/>
                  <a:moveTo>
                    <a:pt x="356424" y="0"/>
                  </a:moveTo>
                  <a:cubicBezTo>
                    <a:pt x="495540" y="0"/>
                    <a:pt x="608697" y="94747"/>
                    <a:pt x="608697" y="211244"/>
                  </a:cubicBezTo>
                  <a:cubicBezTo>
                    <a:pt x="608697" y="274408"/>
                    <a:pt x="575802" y="333178"/>
                    <a:pt x="518290" y="373401"/>
                  </a:cubicBezTo>
                  <a:cubicBezTo>
                    <a:pt x="512845" y="406324"/>
                    <a:pt x="531717" y="440811"/>
                    <a:pt x="531941" y="441109"/>
                  </a:cubicBezTo>
                  <a:cubicBezTo>
                    <a:pt x="536267" y="448781"/>
                    <a:pt x="535969" y="458092"/>
                    <a:pt x="531120" y="465391"/>
                  </a:cubicBezTo>
                  <a:cubicBezTo>
                    <a:pt x="526794" y="472021"/>
                    <a:pt x="519484" y="475894"/>
                    <a:pt x="511577" y="475894"/>
                  </a:cubicBezTo>
                  <a:cubicBezTo>
                    <a:pt x="510756" y="475894"/>
                    <a:pt x="509936" y="475894"/>
                    <a:pt x="509041" y="475745"/>
                  </a:cubicBezTo>
                  <a:cubicBezTo>
                    <a:pt x="484574" y="473064"/>
                    <a:pt x="444966" y="454442"/>
                    <a:pt x="391408" y="420476"/>
                  </a:cubicBezTo>
                  <a:cubicBezTo>
                    <a:pt x="379920" y="421817"/>
                    <a:pt x="368135" y="422487"/>
                    <a:pt x="356424" y="422487"/>
                  </a:cubicBezTo>
                  <a:cubicBezTo>
                    <a:pt x="217382" y="422487"/>
                    <a:pt x="104225" y="327741"/>
                    <a:pt x="104225" y="211244"/>
                  </a:cubicBezTo>
                  <a:cubicBezTo>
                    <a:pt x="104225" y="94747"/>
                    <a:pt x="217382" y="0"/>
                    <a:pt x="356424" y="0"/>
                  </a:cubicBezTo>
                  <a:close/>
                </a:path>
              </a:pathLst>
            </a:custGeom>
            <a:solidFill>
              <a:srgbClr val="FFFFFF"/>
            </a:solidFill>
            <a:ln>
              <a:noFill/>
            </a:ln>
          </p:spPr>
          <p:txBody>
            <a:bodyPr/>
            <a:lstStyle/>
            <a:p>
              <a:endParaRPr lang="zh-CN" altLang="en-US" dirty="0"/>
            </a:p>
          </p:txBody>
        </p:sp>
        <p:sp>
          <p:nvSpPr>
            <p:cNvPr id="12" name="îsḻïdè" descr="b606c002-6f7d-4f78-b1ee-ff8441bf5595"/>
            <p:cNvSpPr/>
            <p:nvPr/>
          </p:nvSpPr>
          <p:spPr bwMode="auto">
            <a:xfrm>
              <a:off x="5765543" y="2501634"/>
              <a:ext cx="464837" cy="463965"/>
            </a:xfrm>
            <a:custGeom>
              <a:avLst/>
              <a:gdLst>
                <a:gd name="connsiteX0" fmla="*/ 290910 w 605702"/>
                <a:gd name="connsiteY0" fmla="*/ 156336 h 604568"/>
                <a:gd name="connsiteX1" fmla="*/ 335849 w 605702"/>
                <a:gd name="connsiteY1" fmla="*/ 164992 h 604568"/>
                <a:gd name="connsiteX2" fmla="*/ 288310 w 605702"/>
                <a:gd name="connsiteY2" fmla="*/ 212456 h 604568"/>
                <a:gd name="connsiteX3" fmla="*/ 203632 w 605702"/>
                <a:gd name="connsiteY3" fmla="*/ 244717 h 604568"/>
                <a:gd name="connsiteX4" fmla="*/ 203632 w 605702"/>
                <a:gd name="connsiteY4" fmla="*/ 401388 h 604568"/>
                <a:gd name="connsiteX5" fmla="*/ 360547 w 605702"/>
                <a:gd name="connsiteY5" fmla="*/ 401388 h 604568"/>
                <a:gd name="connsiteX6" fmla="*/ 392859 w 605702"/>
                <a:gd name="connsiteY6" fmla="*/ 316749 h 604568"/>
                <a:gd name="connsiteX7" fmla="*/ 440397 w 605702"/>
                <a:gd name="connsiteY7" fmla="*/ 269284 h 604568"/>
                <a:gd name="connsiteX8" fmla="*/ 400287 w 605702"/>
                <a:gd name="connsiteY8" fmla="*/ 441065 h 604568"/>
                <a:gd name="connsiteX9" fmla="*/ 163892 w 605702"/>
                <a:gd name="connsiteY9" fmla="*/ 441065 h 604568"/>
                <a:gd name="connsiteX10" fmla="*/ 163892 w 605702"/>
                <a:gd name="connsiteY10" fmla="*/ 205040 h 604568"/>
                <a:gd name="connsiteX11" fmla="*/ 290910 w 605702"/>
                <a:gd name="connsiteY11" fmla="*/ 156336 h 604568"/>
                <a:gd name="connsiteX12" fmla="*/ 246542 w 605702"/>
                <a:gd name="connsiteY12" fmla="*/ 43775 h 604568"/>
                <a:gd name="connsiteX13" fmla="*/ 422196 w 605702"/>
                <a:gd name="connsiteY13" fmla="*/ 78723 h 604568"/>
                <a:gd name="connsiteX14" fmla="*/ 376794 w 605702"/>
                <a:gd name="connsiteY14" fmla="*/ 124054 h 604568"/>
                <a:gd name="connsiteX15" fmla="*/ 126109 w 605702"/>
                <a:gd name="connsiteY15" fmla="*/ 167345 h 604568"/>
                <a:gd name="connsiteX16" fmla="*/ 126109 w 605702"/>
                <a:gd name="connsiteY16" fmla="*/ 478820 h 604568"/>
                <a:gd name="connsiteX17" fmla="*/ 438073 w 605702"/>
                <a:gd name="connsiteY17" fmla="*/ 478820 h 604568"/>
                <a:gd name="connsiteX18" fmla="*/ 481432 w 605702"/>
                <a:gd name="connsiteY18" fmla="*/ 228527 h 604568"/>
                <a:gd name="connsiteX19" fmla="*/ 526741 w 605702"/>
                <a:gd name="connsiteY19" fmla="*/ 183011 h 604568"/>
                <a:gd name="connsiteX20" fmla="*/ 481432 w 605702"/>
                <a:gd name="connsiteY20" fmla="*/ 522111 h 604568"/>
                <a:gd name="connsiteX21" fmla="*/ 82657 w 605702"/>
                <a:gd name="connsiteY21" fmla="*/ 522111 h 604568"/>
                <a:gd name="connsiteX22" fmla="*/ 82657 w 605702"/>
                <a:gd name="connsiteY22" fmla="*/ 123961 h 604568"/>
                <a:gd name="connsiteX23" fmla="*/ 246542 w 605702"/>
                <a:gd name="connsiteY23" fmla="*/ 43775 h 604568"/>
                <a:gd name="connsiteX24" fmla="*/ 536061 w 605702"/>
                <a:gd name="connsiteY24" fmla="*/ 0 h 604568"/>
                <a:gd name="connsiteX25" fmla="*/ 544232 w 605702"/>
                <a:gd name="connsiteY25" fmla="*/ 61368 h 604568"/>
                <a:gd name="connsiteX26" fmla="*/ 605702 w 605702"/>
                <a:gd name="connsiteY26" fmla="*/ 69526 h 604568"/>
                <a:gd name="connsiteX27" fmla="*/ 524361 w 605702"/>
                <a:gd name="connsiteY27" fmla="*/ 150732 h 604568"/>
                <a:gd name="connsiteX28" fmla="*/ 498361 w 605702"/>
                <a:gd name="connsiteY28" fmla="*/ 147302 h 604568"/>
                <a:gd name="connsiteX29" fmla="*/ 337721 w 605702"/>
                <a:gd name="connsiteY29" fmla="*/ 307767 h 604568"/>
                <a:gd name="connsiteX30" fmla="*/ 339764 w 605702"/>
                <a:gd name="connsiteY30" fmla="*/ 323063 h 604568"/>
                <a:gd name="connsiteX31" fmla="*/ 282101 w 605702"/>
                <a:gd name="connsiteY31" fmla="*/ 380630 h 604568"/>
                <a:gd name="connsiteX32" fmla="*/ 224437 w 605702"/>
                <a:gd name="connsiteY32" fmla="*/ 323063 h 604568"/>
                <a:gd name="connsiteX33" fmla="*/ 282101 w 605702"/>
                <a:gd name="connsiteY33" fmla="*/ 265495 h 604568"/>
                <a:gd name="connsiteX34" fmla="*/ 297422 w 605702"/>
                <a:gd name="connsiteY34" fmla="*/ 267535 h 604568"/>
                <a:gd name="connsiteX35" fmla="*/ 458155 w 605702"/>
                <a:gd name="connsiteY35" fmla="*/ 107162 h 604568"/>
                <a:gd name="connsiteX36" fmla="*/ 454719 w 605702"/>
                <a:gd name="connsiteY36" fmla="*/ 81206 h 604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605702" h="604568">
                  <a:moveTo>
                    <a:pt x="290910" y="156336"/>
                  </a:moveTo>
                  <a:cubicBezTo>
                    <a:pt x="306137" y="157147"/>
                    <a:pt x="321272" y="160032"/>
                    <a:pt x="335849" y="164992"/>
                  </a:cubicBezTo>
                  <a:lnTo>
                    <a:pt x="288310" y="212456"/>
                  </a:lnTo>
                  <a:cubicBezTo>
                    <a:pt x="257856" y="210695"/>
                    <a:pt x="226844" y="221449"/>
                    <a:pt x="203632" y="244717"/>
                  </a:cubicBezTo>
                  <a:cubicBezTo>
                    <a:pt x="160271" y="287918"/>
                    <a:pt x="160271" y="358187"/>
                    <a:pt x="203632" y="401388"/>
                  </a:cubicBezTo>
                  <a:cubicBezTo>
                    <a:pt x="246900" y="444680"/>
                    <a:pt x="317279" y="444680"/>
                    <a:pt x="360547" y="401388"/>
                  </a:cubicBezTo>
                  <a:cubicBezTo>
                    <a:pt x="383852" y="378211"/>
                    <a:pt x="394623" y="347156"/>
                    <a:pt x="392859" y="316749"/>
                  </a:cubicBezTo>
                  <a:lnTo>
                    <a:pt x="440397" y="269284"/>
                  </a:lnTo>
                  <a:cubicBezTo>
                    <a:pt x="460267" y="327595"/>
                    <a:pt x="446897" y="394620"/>
                    <a:pt x="400287" y="441065"/>
                  </a:cubicBezTo>
                  <a:cubicBezTo>
                    <a:pt x="335106" y="506236"/>
                    <a:pt x="229073" y="506236"/>
                    <a:pt x="163892" y="441065"/>
                  </a:cubicBezTo>
                  <a:cubicBezTo>
                    <a:pt x="98619" y="375987"/>
                    <a:pt x="98619" y="270118"/>
                    <a:pt x="163892" y="205040"/>
                  </a:cubicBezTo>
                  <a:cubicBezTo>
                    <a:pt x="198711" y="170137"/>
                    <a:pt x="245228" y="153902"/>
                    <a:pt x="290910" y="156336"/>
                  </a:cubicBezTo>
                  <a:close/>
                  <a:moveTo>
                    <a:pt x="246542" y="43775"/>
                  </a:moveTo>
                  <a:cubicBezTo>
                    <a:pt x="306463" y="36243"/>
                    <a:pt x="368345" y="47900"/>
                    <a:pt x="422196" y="78723"/>
                  </a:cubicBezTo>
                  <a:lnTo>
                    <a:pt x="376794" y="124054"/>
                  </a:lnTo>
                  <a:cubicBezTo>
                    <a:pt x="294811" y="85305"/>
                    <a:pt x="193980" y="99581"/>
                    <a:pt x="126109" y="167345"/>
                  </a:cubicBezTo>
                  <a:cubicBezTo>
                    <a:pt x="39948" y="253371"/>
                    <a:pt x="39948" y="392793"/>
                    <a:pt x="126109" y="478820"/>
                  </a:cubicBezTo>
                  <a:cubicBezTo>
                    <a:pt x="212271" y="564846"/>
                    <a:pt x="351912" y="564846"/>
                    <a:pt x="438073" y="478820"/>
                  </a:cubicBezTo>
                  <a:cubicBezTo>
                    <a:pt x="505944" y="411055"/>
                    <a:pt x="520428" y="310382"/>
                    <a:pt x="481432" y="228527"/>
                  </a:cubicBezTo>
                  <a:lnTo>
                    <a:pt x="526741" y="183011"/>
                  </a:lnTo>
                  <a:cubicBezTo>
                    <a:pt x="588484" y="290544"/>
                    <a:pt x="573350" y="430244"/>
                    <a:pt x="481432" y="522111"/>
                  </a:cubicBezTo>
                  <a:cubicBezTo>
                    <a:pt x="371316" y="632054"/>
                    <a:pt x="192866" y="632054"/>
                    <a:pt x="82657" y="522111"/>
                  </a:cubicBezTo>
                  <a:cubicBezTo>
                    <a:pt x="-27552" y="412168"/>
                    <a:pt x="-27552" y="233997"/>
                    <a:pt x="82657" y="123961"/>
                  </a:cubicBezTo>
                  <a:cubicBezTo>
                    <a:pt x="128662" y="78028"/>
                    <a:pt x="186622" y="51307"/>
                    <a:pt x="246542" y="43775"/>
                  </a:cubicBezTo>
                  <a:close/>
                  <a:moveTo>
                    <a:pt x="536061" y="0"/>
                  </a:moveTo>
                  <a:lnTo>
                    <a:pt x="544232" y="61368"/>
                  </a:lnTo>
                  <a:lnTo>
                    <a:pt x="605702" y="69526"/>
                  </a:lnTo>
                  <a:lnTo>
                    <a:pt x="524361" y="150732"/>
                  </a:lnTo>
                  <a:lnTo>
                    <a:pt x="498361" y="147302"/>
                  </a:lnTo>
                  <a:lnTo>
                    <a:pt x="337721" y="307767"/>
                  </a:lnTo>
                  <a:cubicBezTo>
                    <a:pt x="339021" y="312588"/>
                    <a:pt x="339764" y="317779"/>
                    <a:pt x="339764" y="323063"/>
                  </a:cubicBezTo>
                  <a:cubicBezTo>
                    <a:pt x="339764" y="354859"/>
                    <a:pt x="313950" y="380630"/>
                    <a:pt x="282101" y="380630"/>
                  </a:cubicBezTo>
                  <a:cubicBezTo>
                    <a:pt x="250251" y="380630"/>
                    <a:pt x="224437" y="354859"/>
                    <a:pt x="224437" y="323063"/>
                  </a:cubicBezTo>
                  <a:cubicBezTo>
                    <a:pt x="224437" y="291266"/>
                    <a:pt x="250251" y="265495"/>
                    <a:pt x="282101" y="265495"/>
                  </a:cubicBezTo>
                  <a:cubicBezTo>
                    <a:pt x="287393" y="265495"/>
                    <a:pt x="292500" y="266237"/>
                    <a:pt x="297422" y="267535"/>
                  </a:cubicBezTo>
                  <a:lnTo>
                    <a:pt x="458155" y="107162"/>
                  </a:lnTo>
                  <a:lnTo>
                    <a:pt x="454719" y="81206"/>
                  </a:lnTo>
                  <a:close/>
                </a:path>
              </a:pathLst>
            </a:custGeom>
            <a:solidFill>
              <a:schemeClr val="accent1"/>
            </a:solidFill>
            <a:ln>
              <a:noFill/>
            </a:ln>
          </p:spPr>
          <p:txBody>
            <a:bodyPr wrap="square" lIns="91440" tIns="45720" rIns="91440" bIns="45720">
              <a:normAutofit/>
            </a:bodyPr>
            <a:lstStyle/>
            <a:p>
              <a:endParaRPr lang="zh-CN" altLang="en-US"/>
            </a:p>
          </p:txBody>
        </p:sp>
        <p:cxnSp>
          <p:nvCxnSpPr>
            <p:cNvPr id="16" name="ïṩḷiḓe" descr="34e056d5-356a-4882-81b6-096d9dae4173"/>
            <p:cNvCxnSpPr/>
            <p:nvPr/>
          </p:nvCxnSpPr>
          <p:spPr>
            <a:xfrm>
              <a:off x="1326978" y="3091137"/>
              <a:ext cx="2638276" cy="0"/>
            </a:xfrm>
            <a:prstGeom prst="line">
              <a:avLst/>
            </a:prstGeom>
            <a:ln w="6350"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17" name="ïŝliďe" descr="0d380411-420c-4d5f-a828-9e8153301c7e"/>
            <p:cNvCxnSpPr/>
            <p:nvPr/>
          </p:nvCxnSpPr>
          <p:spPr>
            <a:xfrm>
              <a:off x="1326978" y="4710358"/>
              <a:ext cx="2638276" cy="0"/>
            </a:xfrm>
            <a:prstGeom prst="line">
              <a:avLst/>
            </a:prstGeom>
            <a:ln w="6350"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20" name="isļiḍè" descr="7571b6b9-fec8-4d17-967f-5b6f09ed81fb"/>
            <p:cNvCxnSpPr/>
            <p:nvPr/>
          </p:nvCxnSpPr>
          <p:spPr>
            <a:xfrm>
              <a:off x="8230830" y="3091137"/>
              <a:ext cx="2638276" cy="0"/>
            </a:xfrm>
            <a:prstGeom prst="line">
              <a:avLst/>
            </a:prstGeom>
            <a:ln w="6350"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31" name="Title" descr="ea8a5cc4-2cc4-49ef-bfe9-58f4c70def10"/>
            <p:cNvSpPr txBox="1"/>
            <p:nvPr/>
          </p:nvSpPr>
          <p:spPr>
            <a:xfrm>
              <a:off x="660400" y="1130300"/>
              <a:ext cx="10858500" cy="461665"/>
            </a:xfrm>
            <a:prstGeom prst="rect">
              <a:avLst/>
            </a:prstGeom>
            <a:noFill/>
          </p:spPr>
          <p:txBody>
            <a:bodyPr vert="horz" wrap="square" rtlCol="0" anchor="t" anchorCtr="1">
              <a:normAutofit/>
            </a:bodyPr>
            <a:lstStyle/>
            <a:p>
              <a:pPr algn="ctr"/>
              <a:r>
                <a:rPr lang="zh-CN" altLang="en-US" sz="2400" b="1" dirty="0"/>
                <a:t>知晓资金分配、申请及使用规定</a:t>
              </a:r>
              <a:endParaRPr lang="en-US" dirty="0"/>
            </a:p>
          </p:txBody>
        </p:sp>
        <p:grpSp>
          <p:nvGrpSpPr>
            <p:cNvPr id="13" name="îsḻïḑè" descr="465c6259-e799-4c72-aaeb-924f02b60148"/>
            <p:cNvGrpSpPr/>
            <p:nvPr/>
          </p:nvGrpSpPr>
          <p:grpSpPr>
            <a:xfrm>
              <a:off x="1326978" y="1740518"/>
              <a:ext cx="2687321" cy="1053829"/>
              <a:chOff x="673100" y="1150966"/>
              <a:chExt cx="3228944" cy="1198257"/>
            </a:xfrm>
          </p:grpSpPr>
          <p:sp>
            <p:nvSpPr>
              <p:cNvPr id="29" name="Text1" descr="8a6ca104-b878-45d8-959b-4ec0048d2265"/>
              <p:cNvSpPr/>
              <p:nvPr/>
            </p:nvSpPr>
            <p:spPr bwMode="auto">
              <a:xfrm>
                <a:off x="673100" y="1624932"/>
                <a:ext cx="3228944" cy="7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indent="-171450">
                  <a:lnSpc>
                    <a:spcPct val="120000"/>
                  </a:lnSpc>
                  <a:buFont typeface="Arial" panose="020B0604020202020204" pitchFamily="34" charset="0"/>
                  <a:buChar char="•"/>
                </a:pPr>
                <a:r>
                  <a:rPr lang="zh-CN" altLang="en-US" sz="1200" dirty="0"/>
                  <a:t>自治区交通运输主管部门提出方案，财政部门拨付资金。</a:t>
                </a:r>
                <a:endParaRPr lang="en-US" dirty="0"/>
              </a:p>
            </p:txBody>
          </p:sp>
          <p:sp>
            <p:nvSpPr>
              <p:cNvPr id="30" name="Bullet1" descr="691397c7-6ac6-4410-9196-566b7ff7c1ff"/>
              <p:cNvSpPr txBox="1"/>
              <p:nvPr/>
            </p:nvSpPr>
            <p:spPr bwMode="auto">
              <a:xfrm>
                <a:off x="673100" y="1150966"/>
                <a:ext cx="3228944" cy="47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eaLnBrk="1" hangingPunct="1">
                  <a:spcBef>
                    <a:spcPct val="0"/>
                  </a:spcBef>
                  <a:buFontTx/>
                  <a:buNone/>
                </a:pPr>
                <a:r>
                  <a:rPr lang="zh-CN" altLang="en-US" b="1" dirty="0"/>
                  <a:t>资金分配方案</a:t>
                </a:r>
                <a:endParaRPr lang="en-US" dirty="0"/>
              </a:p>
            </p:txBody>
          </p:sp>
        </p:grpSp>
        <p:grpSp>
          <p:nvGrpSpPr>
            <p:cNvPr id="18" name="ïšḷîdê" descr="3516ba18-05a8-41c8-97d1-81a9cc36e377"/>
            <p:cNvGrpSpPr/>
            <p:nvPr/>
          </p:nvGrpSpPr>
          <p:grpSpPr>
            <a:xfrm>
              <a:off x="8181785" y="1740518"/>
              <a:ext cx="2687321" cy="1053829"/>
              <a:chOff x="8467363" y="1150966"/>
              <a:chExt cx="3055620" cy="1198257"/>
            </a:xfrm>
          </p:grpSpPr>
          <p:sp>
            <p:nvSpPr>
              <p:cNvPr id="23" name="Text2" descr="cb881c37-c382-4e04-8723-8e9446fe0f96"/>
              <p:cNvSpPr/>
              <p:nvPr/>
            </p:nvSpPr>
            <p:spPr bwMode="auto">
              <a:xfrm>
                <a:off x="8467363" y="1624932"/>
                <a:ext cx="3055620" cy="7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indent="-171450" algn="r">
                  <a:lnSpc>
                    <a:spcPct val="120000"/>
                  </a:lnSpc>
                  <a:buFont typeface="Arial" panose="020B0604020202020204" pitchFamily="34" charset="0"/>
                  <a:buChar char="•"/>
                </a:pPr>
                <a:r>
                  <a:rPr lang="zh-CN" altLang="en-US" sz="1200" dirty="0"/>
                  <a:t>各地（州、市）交通运输主管部门每半月向同级财政部门申请资金。</a:t>
                </a:r>
                <a:endParaRPr lang="en-US" dirty="0"/>
              </a:p>
            </p:txBody>
          </p:sp>
          <p:sp>
            <p:nvSpPr>
              <p:cNvPr id="24" name="Bullet2" descr="dde6b0bc-48c6-4306-8b38-ab5e3713256e"/>
              <p:cNvSpPr txBox="1"/>
              <p:nvPr/>
            </p:nvSpPr>
            <p:spPr bwMode="auto">
              <a:xfrm>
                <a:off x="8467363" y="1150966"/>
                <a:ext cx="3055620" cy="47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r">
                  <a:spcBef>
                    <a:spcPct val="0"/>
                  </a:spcBef>
                </a:pPr>
                <a:r>
                  <a:rPr lang="zh-CN" altLang="en-US" b="1" dirty="0"/>
                  <a:t>资金申请</a:t>
                </a:r>
                <a:endParaRPr lang="en-US" dirty="0"/>
              </a:p>
            </p:txBody>
          </p:sp>
        </p:grpSp>
        <p:grpSp>
          <p:nvGrpSpPr>
            <p:cNvPr id="14" name="ï$1iḍé" descr="9d5e5e2a-bbf5-4958-8630-54717920d0b9"/>
            <p:cNvGrpSpPr/>
            <p:nvPr/>
          </p:nvGrpSpPr>
          <p:grpSpPr>
            <a:xfrm>
              <a:off x="1326978" y="3359739"/>
              <a:ext cx="2687321" cy="1053829"/>
              <a:chOff x="673100" y="2992103"/>
              <a:chExt cx="3228944" cy="1198257"/>
            </a:xfrm>
          </p:grpSpPr>
          <p:sp>
            <p:nvSpPr>
              <p:cNvPr id="27" name="Text3" descr="6bd6ee0c-156e-46f6-94e3-c9413ca814b6"/>
              <p:cNvSpPr/>
              <p:nvPr/>
            </p:nvSpPr>
            <p:spPr bwMode="auto">
              <a:xfrm>
                <a:off x="673100" y="3466069"/>
                <a:ext cx="3228944" cy="7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indent="-171450">
                  <a:lnSpc>
                    <a:spcPct val="120000"/>
                  </a:lnSpc>
                  <a:buFont typeface="Arial" panose="020B0604020202020204" pitchFamily="34" charset="0"/>
                  <a:buChar char="•"/>
                </a:pPr>
                <a:r>
                  <a:rPr lang="zh-CN" altLang="en-US" sz="1200" dirty="0"/>
                  <a:t>财政部门按国库集中支付规定发放补贴资金。</a:t>
                </a:r>
                <a:endParaRPr lang="en-US" dirty="0"/>
              </a:p>
            </p:txBody>
          </p:sp>
          <p:sp>
            <p:nvSpPr>
              <p:cNvPr id="28" name="Bullet3" descr="39cc240f-3d71-47cf-bc97-b234a7379012"/>
              <p:cNvSpPr txBox="1"/>
              <p:nvPr/>
            </p:nvSpPr>
            <p:spPr bwMode="auto">
              <a:xfrm>
                <a:off x="673100" y="2992103"/>
                <a:ext cx="3228944" cy="47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normAutofit/>
              </a:bodyPr>
              <a:lstStyle>
                <a:defPPr>
                  <a:defRPr lang="zh-CN"/>
                </a:defPPr>
                <a:lvl1pPr defTabSz="914400">
                  <a:lnSpc>
                    <a:spcPct val="100000"/>
                  </a:lnSpc>
                  <a:spcBef>
                    <a:spcPct val="0"/>
                  </a:spcBef>
                  <a:buFontTx/>
                  <a:buNone/>
                  <a:defRPr sz="2000" b="1"/>
                </a:lvl1pPr>
                <a:lvl2pPr marL="457200" defTabSz="914400"/>
                <a:lvl3pPr marL="914400" defTabSz="914400"/>
                <a:lvl4pPr marL="1371600" defTabSz="914400"/>
                <a:lvl5pPr marL="1828800" defTabSz="914400"/>
                <a:lvl6pPr marL="2286000" defTabSz="914400"/>
                <a:lvl7pPr marL="2743200" defTabSz="914400"/>
                <a:lvl8pPr marL="3200400" defTabSz="914400"/>
                <a:lvl9pPr marL="3657600" defTabSz="914400"/>
              </a:lstStyle>
              <a:p>
                <a:r>
                  <a:rPr lang="zh-CN" altLang="en-US" sz="1800" dirty="0"/>
                  <a:t>资金发放</a:t>
                </a:r>
                <a:endParaRPr lang="en-US" dirty="0"/>
              </a:p>
            </p:txBody>
          </p:sp>
        </p:grpSp>
        <p:grpSp>
          <p:nvGrpSpPr>
            <p:cNvPr id="19" name="îšľîḋê" descr="ca7dfd16-fd89-45ab-af6d-51d4fd9fbcf3"/>
            <p:cNvGrpSpPr/>
            <p:nvPr/>
          </p:nvGrpSpPr>
          <p:grpSpPr>
            <a:xfrm>
              <a:off x="8181785" y="3359739"/>
              <a:ext cx="2687321" cy="2483486"/>
              <a:chOff x="8467363" y="2992103"/>
              <a:chExt cx="3055620" cy="2823849"/>
            </a:xfrm>
          </p:grpSpPr>
          <p:sp>
            <p:nvSpPr>
              <p:cNvPr id="21" name="Text4" descr="fdd9c4b3-ada7-462a-855c-399ef4c230cd"/>
              <p:cNvSpPr/>
              <p:nvPr/>
            </p:nvSpPr>
            <p:spPr bwMode="auto">
              <a:xfrm>
                <a:off x="8467363" y="3465753"/>
                <a:ext cx="3055619" cy="2350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indent="-171450" algn="l">
                  <a:lnSpc>
                    <a:spcPct val="120000"/>
                  </a:lnSpc>
                  <a:buFont typeface="Arial" panose="020B0604020202020204" pitchFamily="34" charset="0"/>
                  <a:buChar char="•"/>
                </a:pPr>
                <a:r>
                  <a:rPr lang="zh-CN" altLang="en-US" sz="1200" dirty="0"/>
                  <a:t>在自治区资金基础上，各地加大地方资金投入力度。若中央和自治区下达的补贴资金额度使用完毕，超出部分由各地（州、市）通过地方资金予以支持。</a:t>
                </a:r>
                <a:endParaRPr lang="zh-CN" altLang="en-US" sz="1200" dirty="0"/>
              </a:p>
            </p:txBody>
          </p:sp>
          <p:sp>
            <p:nvSpPr>
              <p:cNvPr id="22" name="Bullet4" descr="31e86baa-0920-4bb4-ba16-d54b9ae62b72"/>
              <p:cNvSpPr txBox="1"/>
              <p:nvPr/>
            </p:nvSpPr>
            <p:spPr bwMode="auto">
              <a:xfrm>
                <a:off x="8467363" y="2992103"/>
                <a:ext cx="3055620" cy="47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lgn="r">
                  <a:spcBef>
                    <a:spcPct val="0"/>
                  </a:spcBef>
                </a:pPr>
                <a:r>
                  <a:rPr lang="zh-CN" altLang="en-US" b="1" dirty="0"/>
                  <a:t>地方资金投入</a:t>
                </a:r>
                <a:endParaRPr lang="en-US" dirty="0"/>
              </a:p>
            </p:txBody>
          </p:sp>
        </p:grpSp>
        <p:grpSp>
          <p:nvGrpSpPr>
            <p:cNvPr id="15" name="išļïḍè" descr="50027458-ebd1-4248-a9d3-6f3ebd0095f3"/>
            <p:cNvGrpSpPr/>
            <p:nvPr/>
          </p:nvGrpSpPr>
          <p:grpSpPr>
            <a:xfrm>
              <a:off x="1326978" y="4978961"/>
              <a:ext cx="2687321" cy="1053829"/>
              <a:chOff x="673100" y="4833241"/>
              <a:chExt cx="3228944" cy="1198257"/>
            </a:xfrm>
          </p:grpSpPr>
          <p:sp>
            <p:nvSpPr>
              <p:cNvPr id="25" name="Text5" descr="c434c701-bd60-47e0-a16f-0aaae3df983e"/>
              <p:cNvSpPr/>
              <p:nvPr/>
            </p:nvSpPr>
            <p:spPr bwMode="auto">
              <a:xfrm>
                <a:off x="673100" y="5307207"/>
                <a:ext cx="3228944" cy="724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nchorCtr="0"/>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marL="171450" indent="-171450" algn="l">
                  <a:lnSpc>
                    <a:spcPct val="120000"/>
                  </a:lnSpc>
                  <a:buFont typeface="Arial" panose="020B0604020202020204" pitchFamily="34" charset="0"/>
                  <a:buChar char="•"/>
                </a:pPr>
                <a:r>
                  <a:rPr lang="zh-CN" altLang="en-US" sz="1200" dirty="0">
                    <a:sym typeface="+mn-ea"/>
                  </a:rPr>
                  <a:t>截至</a:t>
                </a:r>
                <a:r>
                  <a:rPr lang="en-US" altLang="zh-CN" sz="1200" dirty="0">
                    <a:sym typeface="+mn-ea"/>
                  </a:rPr>
                  <a:t>2025</a:t>
                </a:r>
                <a:r>
                  <a:rPr lang="zh-CN" altLang="en-US" sz="1200" dirty="0">
                    <a:sym typeface="+mn-ea"/>
                  </a:rPr>
                  <a:t>年</a:t>
                </a:r>
                <a:r>
                  <a:rPr lang="en-US" altLang="zh-CN" sz="1200" dirty="0">
                    <a:sym typeface="+mn-ea"/>
                  </a:rPr>
                  <a:t>12</a:t>
                </a:r>
                <a:r>
                  <a:rPr lang="zh-CN" altLang="en-US" sz="1200" dirty="0">
                    <a:sym typeface="+mn-ea"/>
                  </a:rPr>
                  <a:t>月</a:t>
                </a:r>
                <a:r>
                  <a:rPr lang="en-US" altLang="zh-CN" sz="1200" dirty="0">
                    <a:sym typeface="+mn-ea"/>
                  </a:rPr>
                  <a:t>31</a:t>
                </a:r>
                <a:r>
                  <a:rPr lang="zh-CN" altLang="en-US" sz="1200" dirty="0">
                    <a:sym typeface="+mn-ea"/>
                  </a:rPr>
                  <a:t>日，消费品以旧换新资金中未使用完的中央补助资金，将按规定予以收回。</a:t>
                </a:r>
                <a:endParaRPr lang="zh-CN" altLang="en-US" sz="1200" dirty="0">
                  <a:sym typeface="+mn-ea"/>
                </a:endParaRPr>
              </a:p>
            </p:txBody>
          </p:sp>
          <p:sp>
            <p:nvSpPr>
              <p:cNvPr id="26" name="Bullet5" descr="723f9936-5fdc-4cee-9c06-d1b85ff63802"/>
              <p:cNvSpPr txBox="1"/>
              <p:nvPr/>
            </p:nvSpPr>
            <p:spPr bwMode="auto">
              <a:xfrm>
                <a:off x="673100" y="4833241"/>
                <a:ext cx="3228944" cy="4739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b" anchorCtr="0">
                <a:normAutofit/>
              </a:bodyPr>
              <a:lstStyle>
                <a:defPPr>
                  <a:defRPr lang="zh-CN"/>
                </a:defPPr>
                <a:lvl1pPr marL="0" algn="l" defTabSz="914400" rtl="0" eaLnBrk="1" latinLnBrk="0" hangingPunct="1">
                  <a:defRPr sz="1800" kern="1200">
                    <a:solidFill>
                      <a:schemeClr val="tx1"/>
                    </a:solidFill>
                  </a:defRPr>
                </a:lvl1pPr>
                <a:lvl2pPr marL="457200" algn="l" defTabSz="914400" rtl="0" eaLnBrk="1" latinLnBrk="0" hangingPunct="1">
                  <a:defRPr sz="1800" kern="1200">
                    <a:solidFill>
                      <a:schemeClr val="tx1"/>
                    </a:solidFill>
                  </a:defRPr>
                </a:lvl2pPr>
                <a:lvl3pPr marL="914400" algn="l" defTabSz="914400" rtl="0" eaLnBrk="1" latinLnBrk="0" hangingPunct="1">
                  <a:defRPr sz="1800" kern="1200">
                    <a:solidFill>
                      <a:schemeClr val="tx1"/>
                    </a:solidFill>
                  </a:defRPr>
                </a:lvl3pPr>
                <a:lvl4pPr marL="1371600" algn="l" defTabSz="914400" rtl="0" eaLnBrk="1" latinLnBrk="0" hangingPunct="1">
                  <a:defRPr sz="1800" kern="1200">
                    <a:solidFill>
                      <a:schemeClr val="tx1"/>
                    </a:solidFill>
                  </a:defRPr>
                </a:lvl4pPr>
                <a:lvl5pPr marL="1828800" algn="l" defTabSz="914400" rtl="0" eaLnBrk="1" latinLnBrk="0" hangingPunct="1">
                  <a:defRPr sz="1800" kern="1200">
                    <a:solidFill>
                      <a:schemeClr val="tx1"/>
                    </a:solidFill>
                  </a:defRPr>
                </a:lvl5pPr>
                <a:lvl6pPr marL="2286000" algn="l" defTabSz="914400" rtl="0" eaLnBrk="1" latinLnBrk="0" hangingPunct="1">
                  <a:defRPr sz="1800" kern="1200">
                    <a:solidFill>
                      <a:schemeClr val="tx1"/>
                    </a:solidFill>
                  </a:defRPr>
                </a:lvl6pPr>
                <a:lvl7pPr marL="2743200" algn="l" defTabSz="914400" rtl="0" eaLnBrk="1" latinLnBrk="0" hangingPunct="1">
                  <a:defRPr sz="1800" kern="1200">
                    <a:solidFill>
                      <a:schemeClr val="tx1"/>
                    </a:solidFill>
                  </a:defRPr>
                </a:lvl7pPr>
                <a:lvl8pPr marL="3200400" algn="l" defTabSz="914400" rtl="0" eaLnBrk="1" latinLnBrk="0" hangingPunct="1">
                  <a:defRPr sz="1800" kern="1200">
                    <a:solidFill>
                      <a:schemeClr val="tx1"/>
                    </a:solidFill>
                  </a:defRPr>
                </a:lvl8pPr>
                <a:lvl9pPr marL="3657600" algn="l" defTabSz="914400" rtl="0" eaLnBrk="1" latinLnBrk="0" hangingPunct="1">
                  <a:defRPr sz="1800" kern="1200">
                    <a:solidFill>
                      <a:schemeClr val="tx1"/>
                    </a:solidFill>
                  </a:defRPr>
                </a:lvl9pPr>
              </a:lstStyle>
              <a:p>
                <a:pPr>
                  <a:spcBef>
                    <a:spcPct val="0"/>
                  </a:spcBef>
                </a:pPr>
                <a:r>
                  <a:rPr lang="zh-CN" altLang="en-US" b="1" dirty="0"/>
                  <a:t>资金收回</a:t>
                </a:r>
                <a:endParaRPr lang="en-US" dirty="0"/>
              </a:p>
            </p:txBody>
          </p:sp>
        </p:grpSp>
      </p:gr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7917d3a1-e759-4918-bb74-baf6d0c96878"/>
          <p:cNvSpPr>
            <a:spLocks noGrp="1"/>
          </p:cNvSpPr>
          <p:nvPr>
            <p:ph type="title" hasCustomPrompt="1"/>
          </p:nvPr>
        </p:nvSpPr>
        <p:spPr/>
        <p:txBody>
          <a:bodyPr/>
          <a:lstStyle/>
          <a:p>
            <a:r>
              <a:rPr lang="zh-CN" altLang="en-US" dirty="0"/>
              <a:t>老旧营运货车</a:t>
            </a:r>
            <a:r>
              <a:rPr lang="zh-CN" altLang="en-US" dirty="0"/>
              <a:t>报废更新补贴政策</a:t>
            </a:r>
            <a:endParaRPr lang="en-US" dirty="0"/>
          </a:p>
        </p:txBody>
      </p:sp>
      <p:sp>
        <p:nvSpPr>
          <p:cNvPr id="3" name="文本占位符 2" descr="6fb78497-73be-44b7-9d45-1e8a4eacdac5"/>
          <p:cNvSpPr>
            <a:spLocks noGrp="1"/>
          </p:cNvSpPr>
          <p:nvPr>
            <p:ph type="body" idx="1" hasCustomPrompt="1"/>
          </p:nvPr>
        </p:nvSpPr>
        <p:spPr/>
        <p:txBody>
          <a:bodyPr>
            <a:normAutofit lnSpcReduction="20000"/>
          </a:bodyPr>
          <a:lstStyle/>
          <a:p>
            <a:r>
              <a:rPr lang="en-US" altLang="zh-CN" sz="1600" dirty="0"/>
              <a:t>    </a:t>
            </a:r>
            <a:r>
              <a:rPr lang="zh-CN" altLang="en-US" sz="1600" dirty="0"/>
              <a:t>本细则所称营运货车，是指在新疆维吾尔自治区依法从事道路货物运输经营的车辆。</a:t>
            </a:r>
            <a:endParaRPr lang="zh-CN" altLang="en-US" sz="1600" dirty="0"/>
          </a:p>
          <a:p>
            <a:r>
              <a:rPr lang="zh-CN" altLang="en-US" sz="1600" dirty="0"/>
              <a:t> </a:t>
            </a:r>
            <a:r>
              <a:rPr lang="en-US" altLang="zh-CN" sz="1600" dirty="0"/>
              <a:t>   </a:t>
            </a:r>
            <a:r>
              <a:rPr lang="zh-CN" altLang="en-US" sz="1600" dirty="0"/>
              <a:t>燃料种类主要包括：传统燃油（汽油、柴油）、气体燃料（</a:t>
            </a:r>
            <a:r>
              <a:rPr lang="en-US" altLang="zh-CN" sz="1600" dirty="0"/>
              <a:t>LNG</a:t>
            </a:r>
            <a:r>
              <a:rPr lang="zh-CN" altLang="en-US" sz="1600" dirty="0"/>
              <a:t>、</a:t>
            </a:r>
            <a:r>
              <a:rPr lang="en-US" altLang="zh-CN" sz="1600" dirty="0"/>
              <a:t>CNG</a:t>
            </a:r>
            <a:r>
              <a:rPr lang="zh-CN" altLang="en-US" sz="1600" dirty="0"/>
              <a:t>）、电动以及新兴的甲醇（醇氢）等类型。</a:t>
            </a:r>
            <a:endParaRPr lang="zh-CN" altLang="en-US" sz="160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descr="973effbb-2423-40aa-bd9b-dc92ea5947c1"/>
          <p:cNvSpPr>
            <a:spLocks noGrp="1"/>
          </p:cNvSpPr>
          <p:nvPr>
            <p:ph type="title" hasCustomPrompt="1"/>
          </p:nvPr>
        </p:nvSpPr>
        <p:spPr/>
        <p:txBody>
          <a:bodyPr/>
          <a:lstStyle/>
          <a:p>
            <a:r>
              <a:rPr lang="zh-CN" altLang="en-US" dirty="0"/>
              <a:t>补贴范围与标准</a:t>
            </a:r>
            <a:endParaRPr lang="en-US" dirty="0"/>
          </a:p>
        </p:txBody>
      </p:sp>
      <p:grpSp>
        <p:nvGrpSpPr>
          <p:cNvPr id="72" name="0fe2f5f2-63e2-4c39-b6ca-ec167c1b71a0.source.3.zh-Hans.pptx" descr="599971ec-cb35-4ee0-b372-89a81781798c"/>
          <p:cNvGrpSpPr/>
          <p:nvPr/>
        </p:nvGrpSpPr>
        <p:grpSpPr>
          <a:xfrm>
            <a:off x="660400" y="1130300"/>
            <a:ext cx="10858529" cy="4996995"/>
            <a:chOff x="660400" y="1130300"/>
            <a:chExt cx="10858529" cy="4996995"/>
          </a:xfrm>
        </p:grpSpPr>
        <p:sp>
          <p:nvSpPr>
            <p:cNvPr id="62" name="îṣ1iḍè" descr="06aef458-4b26-4564-b5fa-def2f83fe56f"/>
            <p:cNvSpPr/>
            <p:nvPr/>
          </p:nvSpPr>
          <p:spPr>
            <a:xfrm rot="428685">
              <a:off x="5334998" y="1975864"/>
              <a:ext cx="2153514" cy="679567"/>
            </a:xfrm>
            <a:custGeom>
              <a:avLst/>
              <a:gdLst>
                <a:gd name="connsiteX0" fmla="*/ 1948193 w 2039816"/>
                <a:gd name="connsiteY0" fmla="*/ 0 h 645968"/>
                <a:gd name="connsiteX1" fmla="*/ 2039816 w 2039816"/>
                <a:gd name="connsiteY1" fmla="*/ 0 h 645968"/>
                <a:gd name="connsiteX2" fmla="*/ 2039816 w 2039816"/>
                <a:gd name="connsiteY2" fmla="*/ 645968 h 645968"/>
                <a:gd name="connsiteX3" fmla="*/ 0 w 2039816"/>
                <a:gd name="connsiteY3" fmla="*/ 645968 h 645968"/>
                <a:gd name="connsiteX4" fmla="*/ 0 w 2039816"/>
                <a:gd name="connsiteY4" fmla="*/ 636726 h 645968"/>
                <a:gd name="connsiteX5" fmla="*/ 1996635 w 2039816"/>
                <a:gd name="connsiteY5" fmla="*/ 386448 h 645968"/>
                <a:gd name="connsiteX6" fmla="*/ 0 w 2039816"/>
                <a:gd name="connsiteY6" fmla="*/ 0 h 645968"/>
                <a:gd name="connsiteX7" fmla="*/ 8681 w 2039816"/>
                <a:gd name="connsiteY7" fmla="*/ 0 h 645968"/>
                <a:gd name="connsiteX8" fmla="*/ 0 w 2039816"/>
                <a:gd name="connsiteY8" fmla="*/ 1088 h 645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39816" h="645968">
                  <a:moveTo>
                    <a:pt x="1948193" y="0"/>
                  </a:moveTo>
                  <a:lnTo>
                    <a:pt x="2039816" y="0"/>
                  </a:lnTo>
                  <a:lnTo>
                    <a:pt x="2039816" y="645968"/>
                  </a:lnTo>
                  <a:lnTo>
                    <a:pt x="0" y="645968"/>
                  </a:lnTo>
                  <a:lnTo>
                    <a:pt x="0" y="636726"/>
                  </a:lnTo>
                  <a:lnTo>
                    <a:pt x="1996635" y="386448"/>
                  </a:lnTo>
                  <a:close/>
                  <a:moveTo>
                    <a:pt x="0" y="0"/>
                  </a:moveTo>
                  <a:lnTo>
                    <a:pt x="8681" y="0"/>
                  </a:lnTo>
                  <a:lnTo>
                    <a:pt x="0" y="1088"/>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p>
          </p:txBody>
        </p:sp>
        <p:sp>
          <p:nvSpPr>
            <p:cNvPr id="60" name="iṧ1ïḓè" descr="839d1d2c-4ccd-41c3-a396-ca11d5cd6e1d"/>
            <p:cNvSpPr/>
            <p:nvPr/>
          </p:nvSpPr>
          <p:spPr>
            <a:xfrm rot="428685">
              <a:off x="5334998" y="3556576"/>
              <a:ext cx="2153514" cy="679567"/>
            </a:xfrm>
            <a:custGeom>
              <a:avLst/>
              <a:gdLst>
                <a:gd name="connsiteX0" fmla="*/ 1948193 w 2039816"/>
                <a:gd name="connsiteY0" fmla="*/ 0 h 645968"/>
                <a:gd name="connsiteX1" fmla="*/ 2039816 w 2039816"/>
                <a:gd name="connsiteY1" fmla="*/ 0 h 645968"/>
                <a:gd name="connsiteX2" fmla="*/ 2039816 w 2039816"/>
                <a:gd name="connsiteY2" fmla="*/ 645968 h 645968"/>
                <a:gd name="connsiteX3" fmla="*/ 0 w 2039816"/>
                <a:gd name="connsiteY3" fmla="*/ 645968 h 645968"/>
                <a:gd name="connsiteX4" fmla="*/ 0 w 2039816"/>
                <a:gd name="connsiteY4" fmla="*/ 636726 h 645968"/>
                <a:gd name="connsiteX5" fmla="*/ 1996635 w 2039816"/>
                <a:gd name="connsiteY5" fmla="*/ 386448 h 645968"/>
                <a:gd name="connsiteX6" fmla="*/ 0 w 2039816"/>
                <a:gd name="connsiteY6" fmla="*/ 0 h 645968"/>
                <a:gd name="connsiteX7" fmla="*/ 8681 w 2039816"/>
                <a:gd name="connsiteY7" fmla="*/ 0 h 645968"/>
                <a:gd name="connsiteX8" fmla="*/ 0 w 2039816"/>
                <a:gd name="connsiteY8" fmla="*/ 1088 h 645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39816" h="645968">
                  <a:moveTo>
                    <a:pt x="1948193" y="0"/>
                  </a:moveTo>
                  <a:lnTo>
                    <a:pt x="2039816" y="0"/>
                  </a:lnTo>
                  <a:lnTo>
                    <a:pt x="2039816" y="645968"/>
                  </a:lnTo>
                  <a:lnTo>
                    <a:pt x="0" y="645968"/>
                  </a:lnTo>
                  <a:lnTo>
                    <a:pt x="0" y="636726"/>
                  </a:lnTo>
                  <a:lnTo>
                    <a:pt x="1996635" y="386448"/>
                  </a:lnTo>
                  <a:close/>
                  <a:moveTo>
                    <a:pt x="0" y="0"/>
                  </a:moveTo>
                  <a:lnTo>
                    <a:pt x="8681" y="0"/>
                  </a:lnTo>
                  <a:lnTo>
                    <a:pt x="0" y="1088"/>
                  </a:lnTo>
                  <a:close/>
                </a:path>
              </a:pathLst>
            </a:custGeom>
            <a:solidFill>
              <a:schemeClr val="tx2">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solidFill>
              </a:endParaRPr>
            </a:p>
          </p:txBody>
        </p:sp>
        <p:sp>
          <p:nvSpPr>
            <p:cNvPr id="58" name="i$ḻîḍè" descr="643e1be6-ab4d-484c-b02d-bfe350a851fd"/>
            <p:cNvSpPr/>
            <p:nvPr/>
          </p:nvSpPr>
          <p:spPr>
            <a:xfrm rot="428685">
              <a:off x="5334998" y="5137289"/>
              <a:ext cx="2153514" cy="679567"/>
            </a:xfrm>
            <a:custGeom>
              <a:avLst/>
              <a:gdLst>
                <a:gd name="connsiteX0" fmla="*/ 1948193 w 2039816"/>
                <a:gd name="connsiteY0" fmla="*/ 0 h 645968"/>
                <a:gd name="connsiteX1" fmla="*/ 2039816 w 2039816"/>
                <a:gd name="connsiteY1" fmla="*/ 0 h 645968"/>
                <a:gd name="connsiteX2" fmla="*/ 2039816 w 2039816"/>
                <a:gd name="connsiteY2" fmla="*/ 645968 h 645968"/>
                <a:gd name="connsiteX3" fmla="*/ 0 w 2039816"/>
                <a:gd name="connsiteY3" fmla="*/ 645968 h 645968"/>
                <a:gd name="connsiteX4" fmla="*/ 0 w 2039816"/>
                <a:gd name="connsiteY4" fmla="*/ 636726 h 645968"/>
                <a:gd name="connsiteX5" fmla="*/ 1996635 w 2039816"/>
                <a:gd name="connsiteY5" fmla="*/ 386448 h 645968"/>
                <a:gd name="connsiteX6" fmla="*/ 0 w 2039816"/>
                <a:gd name="connsiteY6" fmla="*/ 0 h 645968"/>
                <a:gd name="connsiteX7" fmla="*/ 8681 w 2039816"/>
                <a:gd name="connsiteY7" fmla="*/ 0 h 645968"/>
                <a:gd name="connsiteX8" fmla="*/ 0 w 2039816"/>
                <a:gd name="connsiteY8" fmla="*/ 1088 h 645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39816" h="645968">
                  <a:moveTo>
                    <a:pt x="1948193" y="0"/>
                  </a:moveTo>
                  <a:lnTo>
                    <a:pt x="2039816" y="0"/>
                  </a:lnTo>
                  <a:lnTo>
                    <a:pt x="2039816" y="645968"/>
                  </a:lnTo>
                  <a:lnTo>
                    <a:pt x="0" y="645968"/>
                  </a:lnTo>
                  <a:lnTo>
                    <a:pt x="0" y="636726"/>
                  </a:lnTo>
                  <a:lnTo>
                    <a:pt x="1996635" y="386448"/>
                  </a:lnTo>
                  <a:close/>
                  <a:moveTo>
                    <a:pt x="0" y="0"/>
                  </a:moveTo>
                  <a:lnTo>
                    <a:pt x="8681" y="0"/>
                  </a:lnTo>
                  <a:lnTo>
                    <a:pt x="0" y="1088"/>
                  </a:lnTo>
                  <a:close/>
                </a:path>
              </a:pathLst>
            </a:custGeom>
            <a:solidFill>
              <a:schemeClr val="tx2">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solidFill>
                  <a:schemeClr val="tx1"/>
                </a:solidFill>
              </a:endParaRPr>
            </a:p>
          </p:txBody>
        </p:sp>
        <p:cxnSp>
          <p:nvCxnSpPr>
            <p:cNvPr id="15" name="îšḷiďe" descr="1040d395-e362-4993-9268-0e2759ae2ba8"/>
            <p:cNvCxnSpPr/>
            <p:nvPr/>
          </p:nvCxnSpPr>
          <p:spPr>
            <a:xfrm>
              <a:off x="8127030" y="3068960"/>
              <a:ext cx="3391870" cy="0"/>
            </a:xfrm>
            <a:prstGeom prst="line">
              <a:avLst/>
            </a:prstGeom>
            <a:ln w="12700"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cxnSp>
          <p:nvCxnSpPr>
            <p:cNvPr id="16" name="ïsḷîde" descr="4253746a-bb7b-4e2d-9d93-133f23849da7"/>
            <p:cNvCxnSpPr/>
            <p:nvPr/>
          </p:nvCxnSpPr>
          <p:spPr>
            <a:xfrm>
              <a:off x="8127030" y="4726310"/>
              <a:ext cx="3391870" cy="0"/>
            </a:xfrm>
            <a:prstGeom prst="line">
              <a:avLst/>
            </a:prstGeom>
            <a:ln w="12700" cap="rnd">
              <a:solidFill>
                <a:schemeClr val="tx2">
                  <a:alpha val="50000"/>
                </a:schemeClr>
              </a:solidFill>
              <a:round/>
              <a:headEnd type="none"/>
              <a:tailEnd type="none" w="med" len="med"/>
            </a:ln>
          </p:spPr>
          <p:style>
            <a:lnRef idx="1">
              <a:schemeClr val="accent1"/>
            </a:lnRef>
            <a:fillRef idx="0">
              <a:schemeClr val="accent1"/>
            </a:fillRef>
            <a:effectRef idx="0">
              <a:schemeClr val="accent1"/>
            </a:effectRef>
            <a:fontRef idx="minor">
              <a:schemeClr val="tx1"/>
            </a:fontRef>
          </p:style>
        </p:cxnSp>
        <p:sp>
          <p:nvSpPr>
            <p:cNvPr id="18" name="ïṡḷïḑè" descr="1e236edc-5ddf-4340-8453-af3998485876"/>
            <p:cNvSpPr/>
            <p:nvPr/>
          </p:nvSpPr>
          <p:spPr bwMode="auto">
            <a:xfrm>
              <a:off x="827503" y="5078855"/>
              <a:ext cx="982528" cy="352324"/>
            </a:xfrm>
            <a:custGeom>
              <a:avLst/>
              <a:gdLst/>
              <a:ahLst/>
              <a:cxnLst>
                <a:cxn ang="0">
                  <a:pos x="307" y="66"/>
                </a:cxn>
                <a:cxn ang="0">
                  <a:pos x="191" y="110"/>
                </a:cxn>
                <a:cxn ang="0">
                  <a:pos x="48" y="21"/>
                </a:cxn>
                <a:cxn ang="0">
                  <a:pos x="3" y="26"/>
                </a:cxn>
                <a:cxn ang="0">
                  <a:pos x="48" y="0"/>
                </a:cxn>
                <a:cxn ang="0">
                  <a:pos x="196" y="62"/>
                </a:cxn>
                <a:cxn ang="0">
                  <a:pos x="307" y="66"/>
                </a:cxn>
              </a:cxnLst>
              <a:rect l="0" t="0" r="r" b="b"/>
              <a:pathLst>
                <a:path w="307" h="110">
                  <a:moveTo>
                    <a:pt x="307" y="66"/>
                  </a:moveTo>
                  <a:cubicBezTo>
                    <a:pt x="307" y="66"/>
                    <a:pt x="200" y="110"/>
                    <a:pt x="191" y="110"/>
                  </a:cubicBezTo>
                  <a:cubicBezTo>
                    <a:pt x="183" y="110"/>
                    <a:pt x="48" y="21"/>
                    <a:pt x="48" y="21"/>
                  </a:cubicBezTo>
                  <a:cubicBezTo>
                    <a:pt x="48" y="21"/>
                    <a:pt x="19" y="49"/>
                    <a:pt x="3" y="26"/>
                  </a:cubicBezTo>
                  <a:cubicBezTo>
                    <a:pt x="0" y="22"/>
                    <a:pt x="44" y="0"/>
                    <a:pt x="48" y="0"/>
                  </a:cubicBezTo>
                  <a:cubicBezTo>
                    <a:pt x="50" y="0"/>
                    <a:pt x="196" y="62"/>
                    <a:pt x="196" y="62"/>
                  </a:cubicBezTo>
                  <a:lnTo>
                    <a:pt x="307" y="66"/>
                  </a:lnTo>
                  <a:close/>
                </a:path>
              </a:pathLst>
            </a:custGeom>
            <a:solidFill>
              <a:srgbClr val="23221D"/>
            </a:solidFill>
            <a:ln w="9525">
              <a:noFill/>
              <a:round/>
            </a:ln>
          </p:spPr>
          <p:txBody>
            <a:bodyPr anchor="ctr"/>
            <a:lstStyle/>
            <a:p>
              <a:pPr algn="ctr"/>
            </a:p>
          </p:txBody>
        </p:sp>
        <p:sp>
          <p:nvSpPr>
            <p:cNvPr id="19" name="ïśḻïḍê" descr="e70a82e2-ffe9-47fb-acf6-4fb5ed656f34"/>
            <p:cNvSpPr/>
            <p:nvPr/>
          </p:nvSpPr>
          <p:spPr bwMode="auto">
            <a:xfrm>
              <a:off x="769745" y="5069228"/>
              <a:ext cx="1052800" cy="355533"/>
            </a:xfrm>
            <a:custGeom>
              <a:avLst/>
              <a:gdLst/>
              <a:ahLst/>
              <a:cxnLst>
                <a:cxn ang="0">
                  <a:pos x="263" y="0"/>
                </a:cxn>
                <a:cxn ang="0">
                  <a:pos x="160" y="75"/>
                </a:cxn>
                <a:cxn ang="0">
                  <a:pos x="43" y="44"/>
                </a:cxn>
                <a:cxn ang="0">
                  <a:pos x="2" y="101"/>
                </a:cxn>
                <a:cxn ang="0">
                  <a:pos x="50" y="73"/>
                </a:cxn>
                <a:cxn ang="0">
                  <a:pos x="161" y="108"/>
                </a:cxn>
                <a:cxn ang="0">
                  <a:pos x="329" y="69"/>
                </a:cxn>
                <a:cxn ang="0">
                  <a:pos x="263" y="0"/>
                </a:cxn>
              </a:cxnLst>
              <a:rect l="0" t="0" r="r" b="b"/>
              <a:pathLst>
                <a:path w="329" h="111">
                  <a:moveTo>
                    <a:pt x="263" y="0"/>
                  </a:moveTo>
                  <a:cubicBezTo>
                    <a:pt x="264" y="3"/>
                    <a:pt x="160" y="75"/>
                    <a:pt x="160" y="75"/>
                  </a:cubicBezTo>
                  <a:cubicBezTo>
                    <a:pt x="160" y="75"/>
                    <a:pt x="52" y="41"/>
                    <a:pt x="43" y="44"/>
                  </a:cubicBezTo>
                  <a:cubicBezTo>
                    <a:pt x="33" y="48"/>
                    <a:pt x="0" y="95"/>
                    <a:pt x="2" y="101"/>
                  </a:cubicBezTo>
                  <a:cubicBezTo>
                    <a:pt x="4" y="107"/>
                    <a:pt x="33" y="111"/>
                    <a:pt x="50" y="73"/>
                  </a:cubicBezTo>
                  <a:cubicBezTo>
                    <a:pt x="50" y="73"/>
                    <a:pt x="149" y="109"/>
                    <a:pt x="161" y="108"/>
                  </a:cubicBezTo>
                  <a:cubicBezTo>
                    <a:pt x="173" y="108"/>
                    <a:pt x="329" y="69"/>
                    <a:pt x="329" y="69"/>
                  </a:cubicBezTo>
                  <a:lnTo>
                    <a:pt x="263" y="0"/>
                  </a:lnTo>
                  <a:close/>
                </a:path>
              </a:pathLst>
            </a:custGeom>
            <a:solidFill>
              <a:srgbClr val="353539"/>
            </a:solidFill>
            <a:ln w="9525">
              <a:noFill/>
              <a:round/>
            </a:ln>
          </p:spPr>
          <p:txBody>
            <a:bodyPr anchor="ctr"/>
            <a:lstStyle/>
            <a:p>
              <a:pPr algn="ctr"/>
            </a:p>
          </p:txBody>
        </p:sp>
        <p:sp>
          <p:nvSpPr>
            <p:cNvPr id="20" name="íśļiḓè" descr="daa6fe37-5dc1-4758-83cd-51e513f3a12c"/>
            <p:cNvSpPr/>
            <p:nvPr/>
          </p:nvSpPr>
          <p:spPr bwMode="auto">
            <a:xfrm>
              <a:off x="1604990" y="4813489"/>
              <a:ext cx="681866" cy="476825"/>
            </a:xfrm>
            <a:custGeom>
              <a:avLst/>
              <a:gdLst/>
              <a:ahLst/>
              <a:cxnLst>
                <a:cxn ang="0">
                  <a:pos x="146" y="0"/>
                </a:cxn>
                <a:cxn ang="0">
                  <a:pos x="213" y="44"/>
                </a:cxn>
                <a:cxn ang="0">
                  <a:pos x="68" y="149"/>
                </a:cxn>
                <a:cxn ang="0">
                  <a:pos x="19" y="116"/>
                </a:cxn>
                <a:cxn ang="0">
                  <a:pos x="0" y="81"/>
                </a:cxn>
                <a:cxn ang="0">
                  <a:pos x="146" y="0"/>
                </a:cxn>
              </a:cxnLst>
              <a:rect l="0" t="0" r="r" b="b"/>
              <a:pathLst>
                <a:path w="213" h="149">
                  <a:moveTo>
                    <a:pt x="146" y="0"/>
                  </a:moveTo>
                  <a:cubicBezTo>
                    <a:pt x="213" y="44"/>
                    <a:pt x="213" y="44"/>
                    <a:pt x="213" y="44"/>
                  </a:cubicBezTo>
                  <a:cubicBezTo>
                    <a:pt x="68" y="149"/>
                    <a:pt x="68" y="149"/>
                    <a:pt x="68" y="149"/>
                  </a:cubicBezTo>
                  <a:cubicBezTo>
                    <a:pt x="68" y="149"/>
                    <a:pt x="37" y="139"/>
                    <a:pt x="19" y="116"/>
                  </a:cubicBezTo>
                  <a:cubicBezTo>
                    <a:pt x="5" y="98"/>
                    <a:pt x="0" y="81"/>
                    <a:pt x="0" y="81"/>
                  </a:cubicBezTo>
                  <a:lnTo>
                    <a:pt x="146" y="0"/>
                  </a:lnTo>
                  <a:close/>
                </a:path>
              </a:pathLst>
            </a:custGeom>
            <a:solidFill>
              <a:srgbClr val="EEF2E0"/>
            </a:solidFill>
            <a:ln w="9525">
              <a:noFill/>
              <a:round/>
            </a:ln>
          </p:spPr>
          <p:txBody>
            <a:bodyPr anchor="ctr"/>
            <a:lstStyle/>
            <a:p>
              <a:pPr algn="ctr"/>
            </a:p>
          </p:txBody>
        </p:sp>
        <p:sp>
          <p:nvSpPr>
            <p:cNvPr id="21" name="íSļiḓé" descr="6d8820cb-3f31-4695-87ba-7ae04b755c92"/>
            <p:cNvSpPr/>
            <p:nvPr/>
          </p:nvSpPr>
          <p:spPr bwMode="auto">
            <a:xfrm>
              <a:off x="1793987" y="4935101"/>
              <a:ext cx="406231" cy="553515"/>
            </a:xfrm>
            <a:custGeom>
              <a:avLst/>
              <a:gdLst/>
              <a:ahLst/>
              <a:cxnLst>
                <a:cxn ang="0">
                  <a:pos x="119" y="0"/>
                </a:cxn>
                <a:cxn ang="0">
                  <a:pos x="107" y="14"/>
                </a:cxn>
                <a:cxn ang="0">
                  <a:pos x="111" y="27"/>
                </a:cxn>
                <a:cxn ang="0">
                  <a:pos x="70" y="137"/>
                </a:cxn>
                <a:cxn ang="0">
                  <a:pos x="9" y="147"/>
                </a:cxn>
                <a:cxn ang="0">
                  <a:pos x="0" y="161"/>
                </a:cxn>
                <a:cxn ang="0">
                  <a:pos x="12" y="173"/>
                </a:cxn>
                <a:cxn ang="0">
                  <a:pos x="83" y="161"/>
                </a:cxn>
                <a:cxn ang="0">
                  <a:pos x="119" y="29"/>
                </a:cxn>
                <a:cxn ang="0">
                  <a:pos x="125" y="15"/>
                </a:cxn>
                <a:cxn ang="0">
                  <a:pos x="119" y="0"/>
                </a:cxn>
              </a:cxnLst>
              <a:rect l="0" t="0" r="r" b="b"/>
              <a:pathLst>
                <a:path w="127" h="173">
                  <a:moveTo>
                    <a:pt x="119" y="0"/>
                  </a:moveTo>
                  <a:cubicBezTo>
                    <a:pt x="107" y="14"/>
                    <a:pt x="107" y="14"/>
                    <a:pt x="107" y="14"/>
                  </a:cubicBezTo>
                  <a:cubicBezTo>
                    <a:pt x="111" y="27"/>
                    <a:pt x="111" y="27"/>
                    <a:pt x="111" y="27"/>
                  </a:cubicBezTo>
                  <a:cubicBezTo>
                    <a:pt x="111" y="27"/>
                    <a:pt x="110" y="120"/>
                    <a:pt x="70" y="137"/>
                  </a:cubicBezTo>
                  <a:cubicBezTo>
                    <a:pt x="40" y="150"/>
                    <a:pt x="9" y="147"/>
                    <a:pt x="9" y="147"/>
                  </a:cubicBezTo>
                  <a:cubicBezTo>
                    <a:pt x="0" y="161"/>
                    <a:pt x="0" y="161"/>
                    <a:pt x="0" y="161"/>
                  </a:cubicBezTo>
                  <a:cubicBezTo>
                    <a:pt x="12" y="173"/>
                    <a:pt x="12" y="173"/>
                    <a:pt x="12" y="173"/>
                  </a:cubicBezTo>
                  <a:cubicBezTo>
                    <a:pt x="12" y="173"/>
                    <a:pt x="65" y="169"/>
                    <a:pt x="83" y="161"/>
                  </a:cubicBezTo>
                  <a:cubicBezTo>
                    <a:pt x="110" y="148"/>
                    <a:pt x="127" y="67"/>
                    <a:pt x="119" y="29"/>
                  </a:cubicBezTo>
                  <a:cubicBezTo>
                    <a:pt x="125" y="15"/>
                    <a:pt x="125" y="15"/>
                    <a:pt x="125" y="15"/>
                  </a:cubicBezTo>
                  <a:lnTo>
                    <a:pt x="119" y="0"/>
                  </a:lnTo>
                  <a:close/>
                </a:path>
              </a:pathLst>
            </a:custGeom>
            <a:solidFill>
              <a:srgbClr val="353539"/>
            </a:solidFill>
            <a:ln w="9525">
              <a:noFill/>
              <a:round/>
            </a:ln>
          </p:spPr>
          <p:txBody>
            <a:bodyPr anchor="ctr"/>
            <a:lstStyle/>
            <a:p>
              <a:pPr algn="ctr"/>
            </a:p>
          </p:txBody>
        </p:sp>
        <p:sp>
          <p:nvSpPr>
            <p:cNvPr id="22" name="ï$lïdê" descr="69c68bd9-ba97-461a-8a73-c7fddb3cf9a9"/>
            <p:cNvSpPr/>
            <p:nvPr/>
          </p:nvSpPr>
          <p:spPr bwMode="auto">
            <a:xfrm>
              <a:off x="2008334" y="4957242"/>
              <a:ext cx="38505" cy="192206"/>
            </a:xfrm>
            <a:custGeom>
              <a:avLst/>
              <a:gdLst/>
              <a:ahLst/>
              <a:cxnLst>
                <a:cxn ang="0">
                  <a:pos x="0" y="0"/>
                </a:cxn>
                <a:cxn ang="0">
                  <a:pos x="120" y="529"/>
                </a:cxn>
                <a:cxn ang="0">
                  <a:pos x="30" y="599"/>
                </a:cxn>
                <a:cxn ang="0">
                  <a:pos x="0" y="0"/>
                </a:cxn>
              </a:cxnLst>
              <a:rect l="0" t="0" r="r" b="b"/>
              <a:pathLst>
                <a:path w="120" h="599">
                  <a:moveTo>
                    <a:pt x="0" y="0"/>
                  </a:moveTo>
                  <a:lnTo>
                    <a:pt x="120" y="529"/>
                  </a:lnTo>
                  <a:lnTo>
                    <a:pt x="30" y="599"/>
                  </a:lnTo>
                  <a:lnTo>
                    <a:pt x="0" y="0"/>
                  </a:lnTo>
                  <a:close/>
                </a:path>
              </a:pathLst>
            </a:custGeom>
            <a:solidFill>
              <a:srgbClr val="D3D6C4"/>
            </a:solidFill>
            <a:ln w="9525">
              <a:noFill/>
              <a:round/>
            </a:ln>
          </p:spPr>
          <p:txBody>
            <a:bodyPr anchor="ctr"/>
            <a:lstStyle/>
            <a:p>
              <a:pPr algn="ctr"/>
            </a:p>
          </p:txBody>
        </p:sp>
        <p:sp>
          <p:nvSpPr>
            <p:cNvPr id="23" name="ïṧlïḓè" descr="4fd1788d-36ba-4ea9-b364-99dbbdcb1f05"/>
            <p:cNvSpPr/>
            <p:nvPr/>
          </p:nvSpPr>
          <p:spPr bwMode="auto">
            <a:xfrm>
              <a:off x="2145990" y="4832420"/>
              <a:ext cx="108778" cy="96263"/>
            </a:xfrm>
            <a:custGeom>
              <a:avLst/>
              <a:gdLst/>
              <a:ahLst/>
              <a:cxnLst>
                <a:cxn ang="0">
                  <a:pos x="0" y="10"/>
                </a:cxn>
                <a:cxn ang="0">
                  <a:pos x="9" y="30"/>
                </a:cxn>
                <a:cxn ang="0">
                  <a:pos x="22" y="27"/>
                </a:cxn>
                <a:cxn ang="0">
                  <a:pos x="34" y="10"/>
                </a:cxn>
                <a:cxn ang="0">
                  <a:pos x="7" y="0"/>
                </a:cxn>
                <a:cxn ang="0">
                  <a:pos x="0" y="10"/>
                </a:cxn>
              </a:cxnLst>
              <a:rect l="0" t="0" r="r" b="b"/>
              <a:pathLst>
                <a:path w="34" h="30">
                  <a:moveTo>
                    <a:pt x="0" y="10"/>
                  </a:moveTo>
                  <a:cubicBezTo>
                    <a:pt x="9" y="30"/>
                    <a:pt x="9" y="30"/>
                    <a:pt x="9" y="30"/>
                  </a:cubicBezTo>
                  <a:cubicBezTo>
                    <a:pt x="22" y="27"/>
                    <a:pt x="22" y="27"/>
                    <a:pt x="22" y="27"/>
                  </a:cubicBezTo>
                  <a:cubicBezTo>
                    <a:pt x="34" y="10"/>
                    <a:pt x="34" y="10"/>
                    <a:pt x="34" y="10"/>
                  </a:cubicBezTo>
                  <a:cubicBezTo>
                    <a:pt x="29" y="10"/>
                    <a:pt x="19" y="8"/>
                    <a:pt x="7" y="0"/>
                  </a:cubicBezTo>
                  <a:lnTo>
                    <a:pt x="0" y="10"/>
                  </a:lnTo>
                  <a:close/>
                </a:path>
              </a:pathLst>
            </a:custGeom>
            <a:solidFill>
              <a:srgbClr val="FFDFA9"/>
            </a:solidFill>
            <a:ln w="9525">
              <a:noFill/>
              <a:round/>
            </a:ln>
          </p:spPr>
          <p:txBody>
            <a:bodyPr anchor="ctr"/>
            <a:lstStyle/>
            <a:p>
              <a:pPr algn="ctr"/>
            </a:p>
          </p:txBody>
        </p:sp>
        <p:sp>
          <p:nvSpPr>
            <p:cNvPr id="24" name="ïṡ1íḋe" descr="a12b8dd8-77ea-452e-a99a-10d0620ed730"/>
            <p:cNvSpPr/>
            <p:nvPr/>
          </p:nvSpPr>
          <p:spPr bwMode="auto">
            <a:xfrm>
              <a:off x="2168452" y="4813489"/>
              <a:ext cx="89525" cy="51020"/>
            </a:xfrm>
            <a:custGeom>
              <a:avLst/>
              <a:gdLst/>
              <a:ahLst/>
              <a:cxnLst>
                <a:cxn ang="0">
                  <a:pos x="3" y="0"/>
                </a:cxn>
                <a:cxn ang="0">
                  <a:pos x="0" y="6"/>
                </a:cxn>
                <a:cxn ang="0">
                  <a:pos x="27" y="16"/>
                </a:cxn>
                <a:cxn ang="0">
                  <a:pos x="28" y="15"/>
                </a:cxn>
                <a:cxn ang="0">
                  <a:pos x="3" y="0"/>
                </a:cxn>
              </a:cxnLst>
              <a:rect l="0" t="0" r="r" b="b"/>
              <a:pathLst>
                <a:path w="28" h="16">
                  <a:moveTo>
                    <a:pt x="3" y="0"/>
                  </a:moveTo>
                  <a:cubicBezTo>
                    <a:pt x="0" y="6"/>
                    <a:pt x="0" y="6"/>
                    <a:pt x="0" y="6"/>
                  </a:cubicBezTo>
                  <a:cubicBezTo>
                    <a:pt x="12" y="14"/>
                    <a:pt x="22" y="16"/>
                    <a:pt x="27" y="16"/>
                  </a:cubicBezTo>
                  <a:cubicBezTo>
                    <a:pt x="28" y="15"/>
                    <a:pt x="28" y="15"/>
                    <a:pt x="28" y="15"/>
                  </a:cubicBezTo>
                  <a:lnTo>
                    <a:pt x="3" y="0"/>
                  </a:lnTo>
                  <a:close/>
                </a:path>
              </a:pathLst>
            </a:custGeom>
            <a:solidFill>
              <a:srgbClr val="F0BA7D"/>
            </a:solidFill>
            <a:ln w="9525">
              <a:noFill/>
              <a:round/>
            </a:ln>
          </p:spPr>
          <p:txBody>
            <a:bodyPr anchor="ctr"/>
            <a:lstStyle/>
            <a:p>
              <a:pPr algn="ctr"/>
            </a:p>
          </p:txBody>
        </p:sp>
        <p:sp>
          <p:nvSpPr>
            <p:cNvPr id="25" name="ïšḻîḋe" descr="68665d12-03df-4134-a273-e7beb2d1e382"/>
            <p:cNvSpPr/>
            <p:nvPr/>
          </p:nvSpPr>
          <p:spPr bwMode="auto">
            <a:xfrm>
              <a:off x="2008334" y="4906222"/>
              <a:ext cx="134448" cy="278522"/>
            </a:xfrm>
            <a:custGeom>
              <a:avLst/>
              <a:gdLst/>
              <a:ahLst/>
              <a:cxnLst>
                <a:cxn ang="0">
                  <a:pos x="27" y="0"/>
                </a:cxn>
                <a:cxn ang="0">
                  <a:pos x="0" y="16"/>
                </a:cxn>
                <a:cxn ang="0">
                  <a:pos x="16" y="87"/>
                </a:cxn>
                <a:cxn ang="0">
                  <a:pos x="42" y="71"/>
                </a:cxn>
                <a:cxn ang="0">
                  <a:pos x="27" y="0"/>
                </a:cxn>
              </a:cxnLst>
              <a:rect l="0" t="0" r="r" b="b"/>
              <a:pathLst>
                <a:path w="42" h="87">
                  <a:moveTo>
                    <a:pt x="27" y="0"/>
                  </a:moveTo>
                  <a:cubicBezTo>
                    <a:pt x="0" y="16"/>
                    <a:pt x="0" y="16"/>
                    <a:pt x="0" y="16"/>
                  </a:cubicBezTo>
                  <a:cubicBezTo>
                    <a:pt x="0" y="16"/>
                    <a:pt x="7" y="51"/>
                    <a:pt x="16" y="87"/>
                  </a:cubicBezTo>
                  <a:cubicBezTo>
                    <a:pt x="42" y="71"/>
                    <a:pt x="42" y="71"/>
                    <a:pt x="42" y="71"/>
                  </a:cubicBezTo>
                  <a:cubicBezTo>
                    <a:pt x="34" y="35"/>
                    <a:pt x="27" y="0"/>
                    <a:pt x="27" y="0"/>
                  </a:cubicBezTo>
                  <a:close/>
                </a:path>
              </a:pathLst>
            </a:custGeom>
            <a:solidFill>
              <a:srgbClr val="EEF2E0"/>
            </a:solidFill>
            <a:ln w="9525">
              <a:noFill/>
              <a:round/>
            </a:ln>
          </p:spPr>
          <p:txBody>
            <a:bodyPr anchor="ctr"/>
            <a:lstStyle/>
            <a:p>
              <a:pPr algn="ctr"/>
            </a:p>
          </p:txBody>
        </p:sp>
        <p:sp>
          <p:nvSpPr>
            <p:cNvPr id="26" name="íṧ1íḋê" descr="5aa945a1-3d1f-45e3-bf9c-a9329954ddb9"/>
            <p:cNvSpPr/>
            <p:nvPr/>
          </p:nvSpPr>
          <p:spPr bwMode="auto">
            <a:xfrm>
              <a:off x="2065771" y="5139822"/>
              <a:ext cx="544209" cy="348794"/>
            </a:xfrm>
            <a:custGeom>
              <a:avLst/>
              <a:gdLst/>
              <a:ahLst/>
              <a:cxnLst>
                <a:cxn ang="0">
                  <a:pos x="155" y="81"/>
                </a:cxn>
                <a:cxn ang="0">
                  <a:pos x="154" y="75"/>
                </a:cxn>
                <a:cxn ang="0">
                  <a:pos x="154" y="68"/>
                </a:cxn>
                <a:cxn ang="0">
                  <a:pos x="152" y="62"/>
                </a:cxn>
                <a:cxn ang="0">
                  <a:pos x="137" y="63"/>
                </a:cxn>
                <a:cxn ang="0">
                  <a:pos x="137" y="55"/>
                </a:cxn>
                <a:cxn ang="0">
                  <a:pos x="130" y="63"/>
                </a:cxn>
                <a:cxn ang="0">
                  <a:pos x="46" y="68"/>
                </a:cxn>
                <a:cxn ang="0">
                  <a:pos x="24" y="0"/>
                </a:cxn>
                <a:cxn ang="0">
                  <a:pos x="0" y="21"/>
                </a:cxn>
                <a:cxn ang="0">
                  <a:pos x="25" y="94"/>
                </a:cxn>
                <a:cxn ang="0">
                  <a:pos x="156" y="86"/>
                </a:cxn>
                <a:cxn ang="0">
                  <a:pos x="155" y="81"/>
                </a:cxn>
              </a:cxnLst>
              <a:rect l="0" t="0" r="r" b="b"/>
              <a:pathLst>
                <a:path w="170" h="109">
                  <a:moveTo>
                    <a:pt x="155" y="81"/>
                  </a:moveTo>
                  <a:cubicBezTo>
                    <a:pt x="155" y="81"/>
                    <a:pt x="170" y="74"/>
                    <a:pt x="154" y="75"/>
                  </a:cubicBezTo>
                  <a:cubicBezTo>
                    <a:pt x="154" y="75"/>
                    <a:pt x="168" y="67"/>
                    <a:pt x="154" y="68"/>
                  </a:cubicBezTo>
                  <a:cubicBezTo>
                    <a:pt x="154" y="68"/>
                    <a:pt x="167" y="63"/>
                    <a:pt x="152" y="62"/>
                  </a:cubicBezTo>
                  <a:cubicBezTo>
                    <a:pt x="150" y="61"/>
                    <a:pt x="145" y="62"/>
                    <a:pt x="137" y="63"/>
                  </a:cubicBezTo>
                  <a:cubicBezTo>
                    <a:pt x="137" y="60"/>
                    <a:pt x="138" y="56"/>
                    <a:pt x="137" y="55"/>
                  </a:cubicBezTo>
                  <a:cubicBezTo>
                    <a:pt x="135" y="54"/>
                    <a:pt x="131" y="61"/>
                    <a:pt x="130" y="63"/>
                  </a:cubicBezTo>
                  <a:cubicBezTo>
                    <a:pt x="102" y="66"/>
                    <a:pt x="54" y="72"/>
                    <a:pt x="46" y="68"/>
                  </a:cubicBezTo>
                  <a:cubicBezTo>
                    <a:pt x="41" y="65"/>
                    <a:pt x="32" y="33"/>
                    <a:pt x="24" y="0"/>
                  </a:cubicBezTo>
                  <a:cubicBezTo>
                    <a:pt x="0" y="21"/>
                    <a:pt x="0" y="21"/>
                    <a:pt x="0" y="21"/>
                  </a:cubicBezTo>
                  <a:cubicBezTo>
                    <a:pt x="9" y="54"/>
                    <a:pt x="19" y="87"/>
                    <a:pt x="25" y="94"/>
                  </a:cubicBezTo>
                  <a:cubicBezTo>
                    <a:pt x="40" y="109"/>
                    <a:pt x="156" y="86"/>
                    <a:pt x="156" y="86"/>
                  </a:cubicBezTo>
                  <a:cubicBezTo>
                    <a:pt x="160" y="86"/>
                    <a:pt x="167" y="80"/>
                    <a:pt x="155" y="81"/>
                  </a:cubicBezTo>
                  <a:close/>
                </a:path>
              </a:pathLst>
            </a:custGeom>
            <a:solidFill>
              <a:srgbClr val="FFDFA9"/>
            </a:solidFill>
            <a:ln w="9525">
              <a:noFill/>
              <a:round/>
            </a:ln>
          </p:spPr>
          <p:txBody>
            <a:bodyPr anchor="ctr"/>
            <a:lstStyle/>
            <a:p>
              <a:pPr algn="ctr"/>
            </a:p>
          </p:txBody>
        </p:sp>
        <p:sp>
          <p:nvSpPr>
            <p:cNvPr id="27" name="ï$ļîḑé" descr="25034ffb-d3bd-4e3b-b6a6-63208737a095"/>
            <p:cNvSpPr/>
            <p:nvPr/>
          </p:nvSpPr>
          <p:spPr bwMode="auto">
            <a:xfrm>
              <a:off x="2059674" y="5133404"/>
              <a:ext cx="83107" cy="73481"/>
            </a:xfrm>
            <a:custGeom>
              <a:avLst/>
              <a:gdLst/>
              <a:ahLst/>
              <a:cxnLst>
                <a:cxn ang="0">
                  <a:pos x="26" y="0"/>
                </a:cxn>
                <a:cxn ang="0">
                  <a:pos x="0" y="16"/>
                </a:cxn>
                <a:cxn ang="0">
                  <a:pos x="2" y="23"/>
                </a:cxn>
                <a:cxn ang="0">
                  <a:pos x="26" y="2"/>
                </a:cxn>
                <a:cxn ang="0">
                  <a:pos x="26" y="0"/>
                </a:cxn>
              </a:cxnLst>
              <a:rect l="0" t="0" r="r" b="b"/>
              <a:pathLst>
                <a:path w="26" h="23">
                  <a:moveTo>
                    <a:pt x="26" y="0"/>
                  </a:moveTo>
                  <a:cubicBezTo>
                    <a:pt x="0" y="16"/>
                    <a:pt x="0" y="16"/>
                    <a:pt x="0" y="16"/>
                  </a:cubicBezTo>
                  <a:cubicBezTo>
                    <a:pt x="1" y="19"/>
                    <a:pt x="1" y="21"/>
                    <a:pt x="2" y="23"/>
                  </a:cubicBezTo>
                  <a:cubicBezTo>
                    <a:pt x="26" y="2"/>
                    <a:pt x="26" y="2"/>
                    <a:pt x="26" y="2"/>
                  </a:cubicBezTo>
                  <a:cubicBezTo>
                    <a:pt x="26" y="1"/>
                    <a:pt x="26" y="0"/>
                    <a:pt x="26" y="0"/>
                  </a:cubicBezTo>
                  <a:close/>
                </a:path>
              </a:pathLst>
            </a:custGeom>
            <a:solidFill>
              <a:srgbClr val="F0BA7D"/>
            </a:solidFill>
            <a:ln w="9525">
              <a:noFill/>
              <a:round/>
            </a:ln>
          </p:spPr>
          <p:txBody>
            <a:bodyPr anchor="ctr"/>
            <a:lstStyle/>
            <a:p>
              <a:pPr algn="ctr"/>
            </a:p>
          </p:txBody>
        </p:sp>
        <p:sp>
          <p:nvSpPr>
            <p:cNvPr id="28" name="işľiḍé" descr="0f14d4b1-a258-484d-ae7a-9780dde7c936"/>
            <p:cNvSpPr/>
            <p:nvPr/>
          </p:nvSpPr>
          <p:spPr bwMode="auto">
            <a:xfrm>
              <a:off x="2200219" y="4842047"/>
              <a:ext cx="262478" cy="172953"/>
            </a:xfrm>
            <a:custGeom>
              <a:avLst/>
              <a:gdLst/>
              <a:ahLst/>
              <a:cxnLst>
                <a:cxn ang="0">
                  <a:pos x="6" y="29"/>
                </a:cxn>
                <a:cxn ang="0">
                  <a:pos x="0" y="54"/>
                </a:cxn>
                <a:cxn ang="0">
                  <a:pos x="82" y="29"/>
                </a:cxn>
                <a:cxn ang="0">
                  <a:pos x="80" y="0"/>
                </a:cxn>
                <a:cxn ang="0">
                  <a:pos x="6" y="29"/>
                </a:cxn>
              </a:cxnLst>
              <a:rect l="0" t="0" r="r" b="b"/>
              <a:pathLst>
                <a:path w="82" h="54">
                  <a:moveTo>
                    <a:pt x="6" y="29"/>
                  </a:moveTo>
                  <a:cubicBezTo>
                    <a:pt x="0" y="54"/>
                    <a:pt x="0" y="54"/>
                    <a:pt x="0" y="54"/>
                  </a:cubicBezTo>
                  <a:cubicBezTo>
                    <a:pt x="0" y="54"/>
                    <a:pt x="40" y="47"/>
                    <a:pt x="82" y="29"/>
                  </a:cubicBezTo>
                  <a:cubicBezTo>
                    <a:pt x="80" y="0"/>
                    <a:pt x="80" y="0"/>
                    <a:pt x="80" y="0"/>
                  </a:cubicBezTo>
                  <a:cubicBezTo>
                    <a:pt x="53" y="14"/>
                    <a:pt x="26" y="25"/>
                    <a:pt x="6" y="29"/>
                  </a:cubicBezTo>
                  <a:close/>
                </a:path>
              </a:pathLst>
            </a:custGeom>
            <a:solidFill>
              <a:srgbClr val="EEF2E0"/>
            </a:solidFill>
            <a:ln w="9525">
              <a:noFill/>
              <a:round/>
            </a:ln>
          </p:spPr>
          <p:txBody>
            <a:bodyPr anchor="ctr"/>
            <a:lstStyle/>
            <a:p>
              <a:pPr algn="ctr"/>
            </a:p>
          </p:txBody>
        </p:sp>
        <p:sp>
          <p:nvSpPr>
            <p:cNvPr id="29" name="işľiďè" descr="c7fc9a2e-608b-439d-bc73-2cc1f5868b10"/>
            <p:cNvSpPr/>
            <p:nvPr/>
          </p:nvSpPr>
          <p:spPr bwMode="auto">
            <a:xfrm>
              <a:off x="2456280" y="4835629"/>
              <a:ext cx="25670" cy="99472"/>
            </a:xfrm>
            <a:custGeom>
              <a:avLst/>
              <a:gdLst/>
              <a:ahLst/>
              <a:cxnLst>
                <a:cxn ang="0">
                  <a:pos x="0" y="2"/>
                </a:cxn>
                <a:cxn ang="0">
                  <a:pos x="2" y="31"/>
                </a:cxn>
                <a:cxn ang="0">
                  <a:pos x="8" y="28"/>
                </a:cxn>
                <a:cxn ang="0">
                  <a:pos x="4" y="0"/>
                </a:cxn>
                <a:cxn ang="0">
                  <a:pos x="0" y="2"/>
                </a:cxn>
              </a:cxnLst>
              <a:rect l="0" t="0" r="r" b="b"/>
              <a:pathLst>
                <a:path w="8" h="31">
                  <a:moveTo>
                    <a:pt x="0" y="2"/>
                  </a:moveTo>
                  <a:cubicBezTo>
                    <a:pt x="2" y="31"/>
                    <a:pt x="2" y="31"/>
                    <a:pt x="2" y="31"/>
                  </a:cubicBezTo>
                  <a:cubicBezTo>
                    <a:pt x="4" y="30"/>
                    <a:pt x="6" y="29"/>
                    <a:pt x="8" y="28"/>
                  </a:cubicBezTo>
                  <a:cubicBezTo>
                    <a:pt x="4" y="0"/>
                    <a:pt x="4" y="0"/>
                    <a:pt x="4" y="0"/>
                  </a:cubicBezTo>
                  <a:cubicBezTo>
                    <a:pt x="3" y="1"/>
                    <a:pt x="1" y="1"/>
                    <a:pt x="0" y="2"/>
                  </a:cubicBezTo>
                  <a:close/>
                </a:path>
              </a:pathLst>
            </a:custGeom>
            <a:solidFill>
              <a:srgbClr val="F0BA7D"/>
            </a:solidFill>
            <a:ln w="9525">
              <a:noFill/>
              <a:round/>
            </a:ln>
          </p:spPr>
          <p:txBody>
            <a:bodyPr anchor="ctr"/>
            <a:lstStyle/>
            <a:p>
              <a:pPr algn="ctr"/>
            </a:p>
          </p:txBody>
        </p:sp>
        <p:sp>
          <p:nvSpPr>
            <p:cNvPr id="30" name="i$lîḋe" descr="6402e412-1362-47df-8b92-3c349acccc58"/>
            <p:cNvSpPr/>
            <p:nvPr/>
          </p:nvSpPr>
          <p:spPr bwMode="auto">
            <a:xfrm>
              <a:off x="2997280" y="4515714"/>
              <a:ext cx="102360" cy="60967"/>
            </a:xfrm>
            <a:custGeom>
              <a:avLst/>
              <a:gdLst/>
              <a:ahLst/>
              <a:cxnLst>
                <a:cxn ang="0">
                  <a:pos x="0" y="19"/>
                </a:cxn>
                <a:cxn ang="0">
                  <a:pos x="25" y="1"/>
                </a:cxn>
                <a:cxn ang="0">
                  <a:pos x="25" y="7"/>
                </a:cxn>
                <a:cxn ang="0">
                  <a:pos x="14" y="18"/>
                </a:cxn>
                <a:cxn ang="0">
                  <a:pos x="0" y="19"/>
                </a:cxn>
              </a:cxnLst>
              <a:rect l="0" t="0" r="r" b="b"/>
              <a:pathLst>
                <a:path w="32" h="19">
                  <a:moveTo>
                    <a:pt x="0" y="19"/>
                  </a:moveTo>
                  <a:cubicBezTo>
                    <a:pt x="0" y="19"/>
                    <a:pt x="17" y="3"/>
                    <a:pt x="25" y="1"/>
                  </a:cubicBezTo>
                  <a:cubicBezTo>
                    <a:pt x="31" y="0"/>
                    <a:pt x="32" y="5"/>
                    <a:pt x="25" y="7"/>
                  </a:cubicBezTo>
                  <a:cubicBezTo>
                    <a:pt x="18" y="10"/>
                    <a:pt x="14" y="18"/>
                    <a:pt x="14" y="18"/>
                  </a:cubicBezTo>
                  <a:lnTo>
                    <a:pt x="0" y="19"/>
                  </a:lnTo>
                  <a:close/>
                </a:path>
              </a:pathLst>
            </a:custGeom>
            <a:solidFill>
              <a:srgbClr val="F0BA7D"/>
            </a:solidFill>
            <a:ln w="9525">
              <a:noFill/>
              <a:round/>
            </a:ln>
          </p:spPr>
          <p:txBody>
            <a:bodyPr anchor="ctr"/>
            <a:lstStyle/>
            <a:p>
              <a:pPr algn="ctr"/>
            </a:p>
          </p:txBody>
        </p:sp>
        <p:sp>
          <p:nvSpPr>
            <p:cNvPr id="31" name="íṧḻíďé" descr="5f158b08-68b3-4ee8-905c-1678a9d0f267"/>
            <p:cNvSpPr/>
            <p:nvPr/>
          </p:nvSpPr>
          <p:spPr bwMode="auto">
            <a:xfrm>
              <a:off x="2469115" y="4544593"/>
              <a:ext cx="675448" cy="380882"/>
            </a:xfrm>
            <a:custGeom>
              <a:avLst/>
              <a:gdLst/>
              <a:ahLst/>
              <a:cxnLst>
                <a:cxn ang="0">
                  <a:pos x="203" y="2"/>
                </a:cxn>
                <a:cxn ang="0">
                  <a:pos x="182" y="6"/>
                </a:cxn>
                <a:cxn ang="0">
                  <a:pos x="147" y="10"/>
                </a:cxn>
                <a:cxn ang="0">
                  <a:pos x="76" y="44"/>
                </a:cxn>
                <a:cxn ang="0">
                  <a:pos x="0" y="91"/>
                </a:cxn>
                <a:cxn ang="0">
                  <a:pos x="4" y="119"/>
                </a:cxn>
                <a:cxn ang="0">
                  <a:pos x="88" y="70"/>
                </a:cxn>
                <a:cxn ang="0">
                  <a:pos x="150" y="38"/>
                </a:cxn>
                <a:cxn ang="0">
                  <a:pos x="150" y="38"/>
                </a:cxn>
                <a:cxn ang="0">
                  <a:pos x="166" y="36"/>
                </a:cxn>
                <a:cxn ang="0">
                  <a:pos x="186" y="36"/>
                </a:cxn>
                <a:cxn ang="0">
                  <a:pos x="170" y="28"/>
                </a:cxn>
                <a:cxn ang="0">
                  <a:pos x="177" y="16"/>
                </a:cxn>
                <a:cxn ang="0">
                  <a:pos x="202" y="9"/>
                </a:cxn>
                <a:cxn ang="0">
                  <a:pos x="203" y="2"/>
                </a:cxn>
              </a:cxnLst>
              <a:rect l="0" t="0" r="r" b="b"/>
              <a:pathLst>
                <a:path w="211" h="119">
                  <a:moveTo>
                    <a:pt x="203" y="2"/>
                  </a:moveTo>
                  <a:cubicBezTo>
                    <a:pt x="195" y="0"/>
                    <a:pt x="187" y="1"/>
                    <a:pt x="182" y="6"/>
                  </a:cubicBezTo>
                  <a:cubicBezTo>
                    <a:pt x="177" y="10"/>
                    <a:pt x="154" y="9"/>
                    <a:pt x="147" y="10"/>
                  </a:cubicBezTo>
                  <a:cubicBezTo>
                    <a:pt x="127" y="15"/>
                    <a:pt x="102" y="24"/>
                    <a:pt x="76" y="44"/>
                  </a:cubicBezTo>
                  <a:cubicBezTo>
                    <a:pt x="55" y="60"/>
                    <a:pt x="28" y="77"/>
                    <a:pt x="0" y="91"/>
                  </a:cubicBezTo>
                  <a:cubicBezTo>
                    <a:pt x="4" y="119"/>
                    <a:pt x="4" y="119"/>
                    <a:pt x="4" y="119"/>
                  </a:cubicBezTo>
                  <a:cubicBezTo>
                    <a:pt x="31" y="108"/>
                    <a:pt x="61" y="92"/>
                    <a:pt x="88" y="70"/>
                  </a:cubicBezTo>
                  <a:cubicBezTo>
                    <a:pt x="117" y="47"/>
                    <a:pt x="136" y="39"/>
                    <a:pt x="150" y="38"/>
                  </a:cubicBezTo>
                  <a:cubicBezTo>
                    <a:pt x="150" y="38"/>
                    <a:pt x="150" y="38"/>
                    <a:pt x="150" y="38"/>
                  </a:cubicBezTo>
                  <a:cubicBezTo>
                    <a:pt x="157" y="36"/>
                    <a:pt x="160" y="34"/>
                    <a:pt x="166" y="36"/>
                  </a:cubicBezTo>
                  <a:cubicBezTo>
                    <a:pt x="174" y="39"/>
                    <a:pt x="183" y="41"/>
                    <a:pt x="186" y="36"/>
                  </a:cubicBezTo>
                  <a:cubicBezTo>
                    <a:pt x="188" y="32"/>
                    <a:pt x="176" y="30"/>
                    <a:pt x="170" y="28"/>
                  </a:cubicBezTo>
                  <a:cubicBezTo>
                    <a:pt x="164" y="27"/>
                    <a:pt x="164" y="17"/>
                    <a:pt x="177" y="16"/>
                  </a:cubicBezTo>
                  <a:cubicBezTo>
                    <a:pt x="190" y="15"/>
                    <a:pt x="190" y="3"/>
                    <a:pt x="202" y="9"/>
                  </a:cubicBezTo>
                  <a:cubicBezTo>
                    <a:pt x="206" y="11"/>
                    <a:pt x="211" y="5"/>
                    <a:pt x="203" y="2"/>
                  </a:cubicBezTo>
                  <a:close/>
                </a:path>
              </a:pathLst>
            </a:custGeom>
            <a:solidFill>
              <a:srgbClr val="FFDFA9"/>
            </a:solidFill>
            <a:ln w="9525">
              <a:noFill/>
              <a:round/>
            </a:ln>
          </p:spPr>
          <p:txBody>
            <a:bodyPr anchor="ctr"/>
            <a:lstStyle/>
            <a:p>
              <a:pPr algn="ctr"/>
            </a:p>
          </p:txBody>
        </p:sp>
        <p:sp>
          <p:nvSpPr>
            <p:cNvPr id="32" name="îSḻiḋe" descr="e8682aed-6d73-4191-baf0-0b6cb160d569"/>
            <p:cNvSpPr/>
            <p:nvPr/>
          </p:nvSpPr>
          <p:spPr bwMode="auto">
            <a:xfrm>
              <a:off x="1973037" y="4195798"/>
              <a:ext cx="601646" cy="713633"/>
            </a:xfrm>
            <a:custGeom>
              <a:avLst/>
              <a:gdLst/>
              <a:ahLst/>
              <a:cxnLst>
                <a:cxn ang="0">
                  <a:pos x="168" y="84"/>
                </a:cxn>
                <a:cxn ang="0">
                  <a:pos x="129" y="208"/>
                </a:cxn>
                <a:cxn ang="0">
                  <a:pos x="20" y="138"/>
                </a:cxn>
                <a:cxn ang="0">
                  <a:pos x="59" y="15"/>
                </a:cxn>
                <a:cxn ang="0">
                  <a:pos x="168" y="84"/>
                </a:cxn>
              </a:cxnLst>
              <a:rect l="0" t="0" r="r" b="b"/>
              <a:pathLst>
                <a:path w="188" h="223">
                  <a:moveTo>
                    <a:pt x="168" y="84"/>
                  </a:moveTo>
                  <a:cubicBezTo>
                    <a:pt x="188" y="138"/>
                    <a:pt x="170" y="193"/>
                    <a:pt x="129" y="208"/>
                  </a:cubicBezTo>
                  <a:cubicBezTo>
                    <a:pt x="88" y="223"/>
                    <a:pt x="39" y="192"/>
                    <a:pt x="20" y="138"/>
                  </a:cubicBezTo>
                  <a:cubicBezTo>
                    <a:pt x="0" y="85"/>
                    <a:pt x="18" y="29"/>
                    <a:pt x="59" y="15"/>
                  </a:cubicBezTo>
                  <a:cubicBezTo>
                    <a:pt x="100" y="0"/>
                    <a:pt x="149" y="31"/>
                    <a:pt x="168" y="84"/>
                  </a:cubicBezTo>
                  <a:close/>
                </a:path>
              </a:pathLst>
            </a:custGeom>
            <a:solidFill>
              <a:srgbClr val="FFDFA9"/>
            </a:solidFill>
            <a:ln w="9525">
              <a:noFill/>
              <a:round/>
            </a:ln>
          </p:spPr>
          <p:txBody>
            <a:bodyPr anchor="ctr"/>
            <a:lstStyle/>
            <a:p>
              <a:pPr algn="ctr"/>
            </a:p>
          </p:txBody>
        </p:sp>
        <p:sp>
          <p:nvSpPr>
            <p:cNvPr id="33" name="îS1ide" descr="5d90a9e3-ccaf-4209-bac9-dc1f703daceb"/>
            <p:cNvSpPr/>
            <p:nvPr/>
          </p:nvSpPr>
          <p:spPr bwMode="auto">
            <a:xfrm>
              <a:off x="2353919" y="4682249"/>
              <a:ext cx="115195" cy="63855"/>
            </a:xfrm>
            <a:custGeom>
              <a:avLst/>
              <a:gdLst/>
              <a:ahLst/>
              <a:cxnLst>
                <a:cxn ang="0">
                  <a:pos x="36" y="9"/>
                </a:cxn>
                <a:cxn ang="0">
                  <a:pos x="18" y="19"/>
                </a:cxn>
                <a:cxn ang="0">
                  <a:pos x="0" y="11"/>
                </a:cxn>
                <a:cxn ang="0">
                  <a:pos x="18" y="1"/>
                </a:cxn>
                <a:cxn ang="0">
                  <a:pos x="36" y="9"/>
                </a:cxn>
              </a:cxnLst>
              <a:rect l="0" t="0" r="r" b="b"/>
              <a:pathLst>
                <a:path w="36" h="20">
                  <a:moveTo>
                    <a:pt x="36" y="9"/>
                  </a:moveTo>
                  <a:cubicBezTo>
                    <a:pt x="36" y="15"/>
                    <a:pt x="28" y="19"/>
                    <a:pt x="18" y="19"/>
                  </a:cubicBezTo>
                  <a:cubicBezTo>
                    <a:pt x="9" y="20"/>
                    <a:pt x="1" y="16"/>
                    <a:pt x="0" y="11"/>
                  </a:cubicBezTo>
                  <a:cubicBezTo>
                    <a:pt x="0" y="5"/>
                    <a:pt x="8" y="1"/>
                    <a:pt x="18" y="1"/>
                  </a:cubicBezTo>
                  <a:cubicBezTo>
                    <a:pt x="28" y="0"/>
                    <a:pt x="36" y="4"/>
                    <a:pt x="36" y="9"/>
                  </a:cubicBezTo>
                  <a:close/>
                </a:path>
              </a:pathLst>
            </a:custGeom>
            <a:solidFill>
              <a:srgbClr val="353539"/>
            </a:solidFill>
            <a:ln w="9525">
              <a:noFill/>
              <a:round/>
            </a:ln>
          </p:spPr>
          <p:txBody>
            <a:bodyPr anchor="ctr"/>
            <a:lstStyle/>
            <a:p>
              <a:pPr algn="ctr"/>
            </a:p>
          </p:txBody>
        </p:sp>
        <p:sp>
          <p:nvSpPr>
            <p:cNvPr id="34" name="î$ḷïde" descr="7715bb57-d8b7-434a-be2d-b2df86de0900"/>
            <p:cNvSpPr/>
            <p:nvPr/>
          </p:nvSpPr>
          <p:spPr bwMode="auto">
            <a:xfrm>
              <a:off x="2488367" y="4445441"/>
              <a:ext cx="108778" cy="128030"/>
            </a:xfrm>
            <a:custGeom>
              <a:avLst/>
              <a:gdLst/>
              <a:ahLst/>
              <a:cxnLst>
                <a:cxn ang="0">
                  <a:pos x="0" y="14"/>
                </a:cxn>
                <a:cxn ang="0">
                  <a:pos x="24" y="2"/>
                </a:cxn>
                <a:cxn ang="0">
                  <a:pos x="12" y="40"/>
                </a:cxn>
                <a:cxn ang="0">
                  <a:pos x="0" y="14"/>
                </a:cxn>
              </a:cxnLst>
              <a:rect l="0" t="0" r="r" b="b"/>
              <a:pathLst>
                <a:path w="34" h="40">
                  <a:moveTo>
                    <a:pt x="0" y="14"/>
                  </a:moveTo>
                  <a:cubicBezTo>
                    <a:pt x="0" y="14"/>
                    <a:pt x="20" y="0"/>
                    <a:pt x="24" y="2"/>
                  </a:cubicBezTo>
                  <a:cubicBezTo>
                    <a:pt x="28" y="5"/>
                    <a:pt x="34" y="31"/>
                    <a:pt x="12" y="40"/>
                  </a:cubicBezTo>
                  <a:lnTo>
                    <a:pt x="0" y="14"/>
                  </a:lnTo>
                  <a:close/>
                </a:path>
              </a:pathLst>
            </a:custGeom>
            <a:solidFill>
              <a:srgbClr val="FFDFA9"/>
            </a:solidFill>
            <a:ln w="9525">
              <a:noFill/>
              <a:round/>
            </a:ln>
          </p:spPr>
          <p:txBody>
            <a:bodyPr anchor="ctr"/>
            <a:lstStyle/>
            <a:p>
              <a:pPr algn="ctr"/>
            </a:p>
          </p:txBody>
        </p:sp>
        <p:sp>
          <p:nvSpPr>
            <p:cNvPr id="35" name="işḷïdé" descr="b6e3fa00-fb56-4e59-abfe-ffa61c07da4b"/>
            <p:cNvSpPr/>
            <p:nvPr/>
          </p:nvSpPr>
          <p:spPr bwMode="auto">
            <a:xfrm>
              <a:off x="2478741" y="4570263"/>
              <a:ext cx="57758" cy="67063"/>
            </a:xfrm>
            <a:custGeom>
              <a:avLst/>
              <a:gdLst/>
              <a:ahLst/>
              <a:cxnLst>
                <a:cxn ang="0">
                  <a:pos x="18" y="0"/>
                </a:cxn>
                <a:cxn ang="0">
                  <a:pos x="0" y="6"/>
                </a:cxn>
                <a:cxn ang="0">
                  <a:pos x="18" y="19"/>
                </a:cxn>
                <a:cxn ang="0">
                  <a:pos x="18" y="0"/>
                </a:cxn>
              </a:cxnLst>
              <a:rect l="0" t="0" r="r" b="b"/>
              <a:pathLst>
                <a:path w="18" h="21">
                  <a:moveTo>
                    <a:pt x="18" y="0"/>
                  </a:moveTo>
                  <a:cubicBezTo>
                    <a:pt x="0" y="6"/>
                    <a:pt x="0" y="6"/>
                    <a:pt x="0" y="6"/>
                  </a:cubicBezTo>
                  <a:cubicBezTo>
                    <a:pt x="0" y="6"/>
                    <a:pt x="2" y="21"/>
                    <a:pt x="18" y="19"/>
                  </a:cubicBezTo>
                  <a:cubicBezTo>
                    <a:pt x="18" y="19"/>
                    <a:pt x="18" y="2"/>
                    <a:pt x="18" y="0"/>
                  </a:cubicBezTo>
                  <a:close/>
                </a:path>
              </a:pathLst>
            </a:custGeom>
            <a:solidFill>
              <a:srgbClr val="F0BA7D"/>
            </a:solidFill>
            <a:ln w="9525">
              <a:noFill/>
              <a:round/>
            </a:ln>
          </p:spPr>
          <p:txBody>
            <a:bodyPr anchor="ctr"/>
            <a:lstStyle/>
            <a:p>
              <a:pPr algn="ctr"/>
            </a:p>
          </p:txBody>
        </p:sp>
        <p:sp>
          <p:nvSpPr>
            <p:cNvPr id="36" name="îṧḷîḓe" descr="5b3b6c74-21e2-4185-820a-46262a2b488f"/>
            <p:cNvSpPr/>
            <p:nvPr/>
          </p:nvSpPr>
          <p:spPr bwMode="auto">
            <a:xfrm>
              <a:off x="2427401" y="4397309"/>
              <a:ext cx="48132" cy="70272"/>
            </a:xfrm>
            <a:custGeom>
              <a:avLst/>
              <a:gdLst/>
              <a:ahLst/>
              <a:cxnLst>
                <a:cxn ang="0">
                  <a:pos x="12" y="9"/>
                </a:cxn>
                <a:cxn ang="0">
                  <a:pos x="11" y="7"/>
                </a:cxn>
                <a:cxn ang="0">
                  <a:pos x="9" y="8"/>
                </a:cxn>
                <a:cxn ang="0">
                  <a:pos x="6" y="6"/>
                </a:cxn>
                <a:cxn ang="0">
                  <a:pos x="9" y="3"/>
                </a:cxn>
                <a:cxn ang="0">
                  <a:pos x="9" y="3"/>
                </a:cxn>
                <a:cxn ang="0">
                  <a:pos x="3" y="1"/>
                </a:cxn>
                <a:cxn ang="0">
                  <a:pos x="2" y="13"/>
                </a:cxn>
                <a:cxn ang="0">
                  <a:pos x="11" y="21"/>
                </a:cxn>
                <a:cxn ang="0">
                  <a:pos x="12" y="9"/>
                </a:cxn>
              </a:cxnLst>
              <a:rect l="0" t="0" r="r" b="b"/>
              <a:pathLst>
                <a:path w="15" h="22">
                  <a:moveTo>
                    <a:pt x="12" y="9"/>
                  </a:moveTo>
                  <a:cubicBezTo>
                    <a:pt x="12" y="8"/>
                    <a:pt x="12" y="7"/>
                    <a:pt x="11" y="7"/>
                  </a:cubicBezTo>
                  <a:cubicBezTo>
                    <a:pt x="11" y="8"/>
                    <a:pt x="10" y="8"/>
                    <a:pt x="9" y="8"/>
                  </a:cubicBezTo>
                  <a:cubicBezTo>
                    <a:pt x="7" y="9"/>
                    <a:pt x="6" y="7"/>
                    <a:pt x="6" y="6"/>
                  </a:cubicBezTo>
                  <a:cubicBezTo>
                    <a:pt x="6" y="4"/>
                    <a:pt x="7" y="3"/>
                    <a:pt x="9" y="3"/>
                  </a:cubicBezTo>
                  <a:cubicBezTo>
                    <a:pt x="9" y="3"/>
                    <a:pt x="9" y="3"/>
                    <a:pt x="9" y="3"/>
                  </a:cubicBezTo>
                  <a:cubicBezTo>
                    <a:pt x="7" y="1"/>
                    <a:pt x="5" y="0"/>
                    <a:pt x="3" y="1"/>
                  </a:cubicBezTo>
                  <a:cubicBezTo>
                    <a:pt x="0" y="2"/>
                    <a:pt x="0" y="7"/>
                    <a:pt x="2" y="13"/>
                  </a:cubicBezTo>
                  <a:cubicBezTo>
                    <a:pt x="4" y="18"/>
                    <a:pt x="8" y="22"/>
                    <a:pt x="11" y="21"/>
                  </a:cubicBezTo>
                  <a:cubicBezTo>
                    <a:pt x="14" y="19"/>
                    <a:pt x="15" y="14"/>
                    <a:pt x="12" y="9"/>
                  </a:cubicBezTo>
                  <a:close/>
                </a:path>
              </a:pathLst>
            </a:custGeom>
            <a:solidFill>
              <a:srgbClr val="353539"/>
            </a:solidFill>
            <a:ln w="9525">
              <a:noFill/>
              <a:round/>
            </a:ln>
          </p:spPr>
          <p:txBody>
            <a:bodyPr anchor="ctr"/>
            <a:lstStyle/>
            <a:p>
              <a:pPr algn="ctr"/>
            </a:p>
          </p:txBody>
        </p:sp>
        <p:sp>
          <p:nvSpPr>
            <p:cNvPr id="37" name="ïṩlídè" descr="030045bc-568b-4a45-b292-693219562b9f"/>
            <p:cNvSpPr/>
            <p:nvPr/>
          </p:nvSpPr>
          <p:spPr bwMode="auto">
            <a:xfrm>
              <a:off x="2302900" y="4445441"/>
              <a:ext cx="47811" cy="70272"/>
            </a:xfrm>
            <a:custGeom>
              <a:avLst/>
              <a:gdLst/>
              <a:ahLst/>
              <a:cxnLst>
                <a:cxn ang="0">
                  <a:pos x="13" y="9"/>
                </a:cxn>
                <a:cxn ang="0">
                  <a:pos x="12" y="7"/>
                </a:cxn>
                <a:cxn ang="0">
                  <a:pos x="9" y="9"/>
                </a:cxn>
                <a:cxn ang="0">
                  <a:pos x="6" y="6"/>
                </a:cxn>
                <a:cxn ang="0">
                  <a:pos x="9" y="3"/>
                </a:cxn>
                <a:cxn ang="0">
                  <a:pos x="9" y="3"/>
                </a:cxn>
                <a:cxn ang="0">
                  <a:pos x="3" y="1"/>
                </a:cxn>
                <a:cxn ang="0">
                  <a:pos x="2" y="13"/>
                </a:cxn>
                <a:cxn ang="0">
                  <a:pos x="11" y="21"/>
                </a:cxn>
                <a:cxn ang="0">
                  <a:pos x="13" y="9"/>
                </a:cxn>
              </a:cxnLst>
              <a:rect l="0" t="0" r="r" b="b"/>
              <a:pathLst>
                <a:path w="15" h="22">
                  <a:moveTo>
                    <a:pt x="13" y="9"/>
                  </a:moveTo>
                  <a:cubicBezTo>
                    <a:pt x="12" y="8"/>
                    <a:pt x="12" y="7"/>
                    <a:pt x="12" y="7"/>
                  </a:cubicBezTo>
                  <a:cubicBezTo>
                    <a:pt x="11" y="8"/>
                    <a:pt x="10" y="8"/>
                    <a:pt x="9" y="9"/>
                  </a:cubicBezTo>
                  <a:cubicBezTo>
                    <a:pt x="7" y="9"/>
                    <a:pt x="6" y="7"/>
                    <a:pt x="6" y="6"/>
                  </a:cubicBezTo>
                  <a:cubicBezTo>
                    <a:pt x="6" y="4"/>
                    <a:pt x="7" y="3"/>
                    <a:pt x="9" y="3"/>
                  </a:cubicBezTo>
                  <a:cubicBezTo>
                    <a:pt x="9" y="3"/>
                    <a:pt x="9" y="3"/>
                    <a:pt x="9" y="3"/>
                  </a:cubicBezTo>
                  <a:cubicBezTo>
                    <a:pt x="7" y="1"/>
                    <a:pt x="5" y="0"/>
                    <a:pt x="3" y="1"/>
                  </a:cubicBezTo>
                  <a:cubicBezTo>
                    <a:pt x="0" y="2"/>
                    <a:pt x="0" y="8"/>
                    <a:pt x="2" y="13"/>
                  </a:cubicBezTo>
                  <a:cubicBezTo>
                    <a:pt x="4" y="18"/>
                    <a:pt x="8" y="22"/>
                    <a:pt x="11" y="21"/>
                  </a:cubicBezTo>
                  <a:cubicBezTo>
                    <a:pt x="14" y="20"/>
                    <a:pt x="15" y="14"/>
                    <a:pt x="13" y="9"/>
                  </a:cubicBezTo>
                  <a:close/>
                </a:path>
              </a:pathLst>
            </a:custGeom>
            <a:solidFill>
              <a:srgbClr val="353539"/>
            </a:solidFill>
            <a:ln w="9525">
              <a:noFill/>
              <a:round/>
            </a:ln>
          </p:spPr>
          <p:txBody>
            <a:bodyPr anchor="ctr"/>
            <a:lstStyle/>
            <a:p>
              <a:pPr algn="ctr"/>
            </a:p>
          </p:txBody>
        </p:sp>
        <p:sp>
          <p:nvSpPr>
            <p:cNvPr id="38" name="íşļiďè" descr="c2269a0f-485c-4ed7-9c05-fe621a9a4a0c"/>
            <p:cNvSpPr/>
            <p:nvPr/>
          </p:nvSpPr>
          <p:spPr bwMode="auto">
            <a:xfrm>
              <a:off x="1851424" y="4087020"/>
              <a:ext cx="633734" cy="713633"/>
            </a:xfrm>
            <a:custGeom>
              <a:avLst/>
              <a:gdLst/>
              <a:ahLst/>
              <a:cxnLst>
                <a:cxn ang="0">
                  <a:pos x="191" y="80"/>
                </a:cxn>
                <a:cxn ang="0">
                  <a:pos x="176" y="58"/>
                </a:cxn>
                <a:cxn ang="0">
                  <a:pos x="156" y="0"/>
                </a:cxn>
                <a:cxn ang="0">
                  <a:pos x="67" y="52"/>
                </a:cxn>
                <a:cxn ang="0">
                  <a:pos x="37" y="102"/>
                </a:cxn>
                <a:cxn ang="0">
                  <a:pos x="91" y="223"/>
                </a:cxn>
                <a:cxn ang="0">
                  <a:pos x="86" y="110"/>
                </a:cxn>
                <a:cxn ang="0">
                  <a:pos x="167" y="69"/>
                </a:cxn>
                <a:cxn ang="0">
                  <a:pos x="191" y="80"/>
                </a:cxn>
              </a:cxnLst>
              <a:rect l="0" t="0" r="r" b="b"/>
              <a:pathLst>
                <a:path w="198" h="223">
                  <a:moveTo>
                    <a:pt x="191" y="80"/>
                  </a:moveTo>
                  <a:cubicBezTo>
                    <a:pt x="191" y="80"/>
                    <a:pt x="189" y="63"/>
                    <a:pt x="176" y="58"/>
                  </a:cubicBezTo>
                  <a:cubicBezTo>
                    <a:pt x="198" y="23"/>
                    <a:pt x="156" y="0"/>
                    <a:pt x="156" y="0"/>
                  </a:cubicBezTo>
                  <a:cubicBezTo>
                    <a:pt x="111" y="51"/>
                    <a:pt x="113" y="34"/>
                    <a:pt x="67" y="52"/>
                  </a:cubicBezTo>
                  <a:cubicBezTo>
                    <a:pt x="26" y="68"/>
                    <a:pt x="33" y="96"/>
                    <a:pt x="37" y="102"/>
                  </a:cubicBezTo>
                  <a:cubicBezTo>
                    <a:pt x="0" y="158"/>
                    <a:pt x="91" y="223"/>
                    <a:pt x="91" y="223"/>
                  </a:cubicBezTo>
                  <a:cubicBezTo>
                    <a:pt x="108" y="160"/>
                    <a:pt x="86" y="110"/>
                    <a:pt x="86" y="110"/>
                  </a:cubicBezTo>
                  <a:cubicBezTo>
                    <a:pt x="127" y="94"/>
                    <a:pt x="153" y="83"/>
                    <a:pt x="167" y="69"/>
                  </a:cubicBezTo>
                  <a:cubicBezTo>
                    <a:pt x="174" y="69"/>
                    <a:pt x="187" y="70"/>
                    <a:pt x="191" y="80"/>
                  </a:cubicBezTo>
                  <a:close/>
                </a:path>
              </a:pathLst>
            </a:custGeom>
            <a:solidFill>
              <a:srgbClr val="353539"/>
            </a:solidFill>
            <a:ln w="9525">
              <a:noFill/>
              <a:round/>
            </a:ln>
          </p:spPr>
          <p:txBody>
            <a:bodyPr anchor="ctr"/>
            <a:lstStyle/>
            <a:p>
              <a:pPr algn="ctr"/>
            </a:p>
          </p:txBody>
        </p:sp>
        <p:sp>
          <p:nvSpPr>
            <p:cNvPr id="39" name="iśḻïḑé" descr="97c4ae11-a4d5-4071-a9ae-ff8bd8cd00be"/>
            <p:cNvSpPr/>
            <p:nvPr/>
          </p:nvSpPr>
          <p:spPr bwMode="auto">
            <a:xfrm>
              <a:off x="2065771" y="4525340"/>
              <a:ext cx="121613" cy="134448"/>
            </a:xfrm>
            <a:custGeom>
              <a:avLst/>
              <a:gdLst/>
              <a:ahLst/>
              <a:cxnLst>
                <a:cxn ang="0">
                  <a:pos x="29" y="13"/>
                </a:cxn>
                <a:cxn ang="0">
                  <a:pos x="32" y="37"/>
                </a:cxn>
                <a:cxn ang="0">
                  <a:pos x="8" y="30"/>
                </a:cxn>
                <a:cxn ang="0">
                  <a:pos x="6" y="5"/>
                </a:cxn>
                <a:cxn ang="0">
                  <a:pos x="29" y="13"/>
                </a:cxn>
              </a:cxnLst>
              <a:rect l="0" t="0" r="r" b="b"/>
              <a:pathLst>
                <a:path w="38" h="42">
                  <a:moveTo>
                    <a:pt x="29" y="13"/>
                  </a:moveTo>
                  <a:cubicBezTo>
                    <a:pt x="36" y="21"/>
                    <a:pt x="38" y="32"/>
                    <a:pt x="32" y="37"/>
                  </a:cubicBezTo>
                  <a:cubicBezTo>
                    <a:pt x="26" y="42"/>
                    <a:pt x="15" y="38"/>
                    <a:pt x="8" y="30"/>
                  </a:cubicBezTo>
                  <a:cubicBezTo>
                    <a:pt x="1" y="21"/>
                    <a:pt x="0" y="10"/>
                    <a:pt x="6" y="5"/>
                  </a:cubicBezTo>
                  <a:cubicBezTo>
                    <a:pt x="11" y="0"/>
                    <a:pt x="22" y="4"/>
                    <a:pt x="29" y="13"/>
                  </a:cubicBezTo>
                  <a:close/>
                </a:path>
              </a:pathLst>
            </a:custGeom>
            <a:solidFill>
              <a:srgbClr val="FFDFA9"/>
            </a:solidFill>
            <a:ln w="9525">
              <a:noFill/>
              <a:round/>
            </a:ln>
          </p:spPr>
          <p:txBody>
            <a:bodyPr anchor="ctr"/>
            <a:lstStyle/>
            <a:p>
              <a:pPr algn="ctr"/>
            </a:p>
          </p:txBody>
        </p:sp>
        <p:sp>
          <p:nvSpPr>
            <p:cNvPr id="40" name="îṡḷídê" descr="d578944f-9985-4058-8f15-83b3a94963bc"/>
            <p:cNvSpPr/>
            <p:nvPr/>
          </p:nvSpPr>
          <p:spPr bwMode="auto">
            <a:xfrm>
              <a:off x="3195582" y="4170128"/>
              <a:ext cx="1241798" cy="1241798"/>
            </a:xfrm>
            <a:prstGeom prst="ellipse">
              <a:avLst/>
            </a:prstGeom>
            <a:solidFill>
              <a:srgbClr val="353539"/>
            </a:solidFill>
            <a:ln w="9525">
              <a:noFill/>
              <a:round/>
            </a:ln>
          </p:spPr>
          <p:txBody>
            <a:bodyPr anchor="ctr"/>
            <a:lstStyle/>
            <a:p>
              <a:pPr algn="ctr"/>
            </a:p>
          </p:txBody>
        </p:sp>
        <p:sp>
          <p:nvSpPr>
            <p:cNvPr id="41" name="îŝḷíďe" descr="0bcae2da-dcb9-4d2c-b1f4-2a74e6c06242"/>
            <p:cNvSpPr/>
            <p:nvPr/>
          </p:nvSpPr>
          <p:spPr bwMode="auto">
            <a:xfrm>
              <a:off x="3304360" y="4282114"/>
              <a:ext cx="1024242" cy="1027452"/>
            </a:xfrm>
            <a:prstGeom prst="ellipse">
              <a:avLst/>
            </a:prstGeom>
            <a:solidFill>
              <a:srgbClr val="E0DDD1"/>
            </a:solidFill>
            <a:ln w="9525">
              <a:noFill/>
              <a:round/>
            </a:ln>
          </p:spPr>
          <p:txBody>
            <a:bodyPr anchor="ctr"/>
            <a:lstStyle/>
            <a:p>
              <a:pPr algn="ctr"/>
            </a:p>
          </p:txBody>
        </p:sp>
        <p:sp>
          <p:nvSpPr>
            <p:cNvPr id="42" name="ïṣḻíde" descr="bd099f5a-d40b-45ed-8bb7-56a11eae8e69"/>
            <p:cNvSpPr/>
            <p:nvPr/>
          </p:nvSpPr>
          <p:spPr bwMode="auto">
            <a:xfrm>
              <a:off x="3326821" y="4310993"/>
              <a:ext cx="969693" cy="969694"/>
            </a:xfrm>
            <a:prstGeom prst="ellipse">
              <a:avLst/>
            </a:prstGeom>
            <a:solidFill>
              <a:srgbClr val="F8F6E4"/>
            </a:solidFill>
            <a:ln w="9525">
              <a:noFill/>
              <a:round/>
            </a:ln>
          </p:spPr>
          <p:txBody>
            <a:bodyPr anchor="ctr"/>
            <a:lstStyle/>
            <a:p>
              <a:pPr algn="ctr"/>
            </a:p>
          </p:txBody>
        </p:sp>
        <p:sp>
          <p:nvSpPr>
            <p:cNvPr id="43" name="îṩľíḋê" descr="16644744-81e6-4952-9195-a5751a2453ea"/>
            <p:cNvSpPr/>
            <p:nvPr/>
          </p:nvSpPr>
          <p:spPr bwMode="auto">
            <a:xfrm>
              <a:off x="3797228" y="4266070"/>
              <a:ext cx="32088" cy="73802"/>
            </a:xfrm>
            <a:prstGeom prst="rect">
              <a:avLst/>
            </a:prstGeom>
            <a:solidFill>
              <a:srgbClr val="353539"/>
            </a:solidFill>
            <a:ln w="9525">
              <a:noFill/>
              <a:miter lim="800000"/>
            </a:ln>
          </p:spPr>
          <p:txBody>
            <a:bodyPr anchor="ctr"/>
            <a:lstStyle/>
            <a:p>
              <a:pPr algn="ctr"/>
            </a:p>
          </p:txBody>
        </p:sp>
        <p:sp>
          <p:nvSpPr>
            <p:cNvPr id="44" name="íŝḻîďé" descr="e998c47b-b231-4336-848f-c71737cc7401"/>
            <p:cNvSpPr/>
            <p:nvPr/>
          </p:nvSpPr>
          <p:spPr bwMode="auto">
            <a:xfrm>
              <a:off x="3797228" y="5242182"/>
              <a:ext cx="32088" cy="73481"/>
            </a:xfrm>
            <a:prstGeom prst="rect">
              <a:avLst/>
            </a:prstGeom>
            <a:solidFill>
              <a:srgbClr val="353539"/>
            </a:solidFill>
            <a:ln w="9525">
              <a:noFill/>
              <a:miter lim="800000"/>
            </a:ln>
          </p:spPr>
          <p:txBody>
            <a:bodyPr anchor="ctr"/>
            <a:lstStyle/>
            <a:p>
              <a:pPr algn="ctr"/>
            </a:p>
          </p:txBody>
        </p:sp>
        <p:sp>
          <p:nvSpPr>
            <p:cNvPr id="45" name="îSliḋê" descr="e802375c-c587-47f5-aa3f-ca86637b8da0"/>
            <p:cNvSpPr/>
            <p:nvPr/>
          </p:nvSpPr>
          <p:spPr bwMode="auto">
            <a:xfrm>
              <a:off x="4258009" y="4781401"/>
              <a:ext cx="77011" cy="32088"/>
            </a:xfrm>
            <a:prstGeom prst="rect">
              <a:avLst/>
            </a:prstGeom>
            <a:solidFill>
              <a:srgbClr val="353539"/>
            </a:solidFill>
            <a:ln w="9525">
              <a:noFill/>
              <a:miter lim="800000"/>
            </a:ln>
          </p:spPr>
          <p:txBody>
            <a:bodyPr anchor="ctr"/>
            <a:lstStyle/>
            <a:p>
              <a:pPr algn="ctr"/>
            </a:p>
          </p:txBody>
        </p:sp>
        <p:sp>
          <p:nvSpPr>
            <p:cNvPr id="46" name="íṣľiḓê" descr="c069dbe9-c8ab-406b-9873-aeb1ec13eff6"/>
            <p:cNvSpPr/>
            <p:nvPr/>
          </p:nvSpPr>
          <p:spPr bwMode="auto">
            <a:xfrm>
              <a:off x="3304360" y="4781401"/>
              <a:ext cx="73802" cy="32088"/>
            </a:xfrm>
            <a:prstGeom prst="rect">
              <a:avLst/>
            </a:prstGeom>
            <a:solidFill>
              <a:srgbClr val="353539"/>
            </a:solidFill>
            <a:ln w="9525">
              <a:noFill/>
              <a:miter lim="800000"/>
            </a:ln>
          </p:spPr>
          <p:txBody>
            <a:bodyPr anchor="ctr"/>
            <a:lstStyle/>
            <a:p>
              <a:pPr algn="ctr"/>
            </a:p>
          </p:txBody>
        </p:sp>
        <p:sp>
          <p:nvSpPr>
            <p:cNvPr id="47" name="îṥḷiďê" descr="1337ae52-d84c-42ed-9ff2-d3f8bb7bb7c1"/>
            <p:cNvSpPr/>
            <p:nvPr/>
          </p:nvSpPr>
          <p:spPr bwMode="auto">
            <a:xfrm>
              <a:off x="3461269" y="4483626"/>
              <a:ext cx="335959" cy="307401"/>
            </a:xfrm>
            <a:custGeom>
              <a:avLst/>
              <a:gdLst/>
              <a:ahLst/>
              <a:cxnLst>
                <a:cxn ang="0">
                  <a:pos x="20" y="0"/>
                </a:cxn>
                <a:cxn ang="0">
                  <a:pos x="0" y="20"/>
                </a:cxn>
                <a:cxn ang="0">
                  <a:pos x="1027" y="958"/>
                </a:cxn>
                <a:cxn ang="0">
                  <a:pos x="1047" y="928"/>
                </a:cxn>
                <a:cxn ang="0">
                  <a:pos x="20" y="0"/>
                </a:cxn>
              </a:cxnLst>
              <a:rect l="0" t="0" r="r" b="b"/>
              <a:pathLst>
                <a:path w="1047" h="958">
                  <a:moveTo>
                    <a:pt x="20" y="0"/>
                  </a:moveTo>
                  <a:lnTo>
                    <a:pt x="0" y="20"/>
                  </a:lnTo>
                  <a:lnTo>
                    <a:pt x="1027" y="958"/>
                  </a:lnTo>
                  <a:lnTo>
                    <a:pt x="1047" y="928"/>
                  </a:lnTo>
                  <a:lnTo>
                    <a:pt x="20" y="0"/>
                  </a:lnTo>
                  <a:close/>
                </a:path>
              </a:pathLst>
            </a:custGeom>
            <a:solidFill>
              <a:srgbClr val="E18256"/>
            </a:solidFill>
            <a:ln w="9525">
              <a:noFill/>
              <a:round/>
            </a:ln>
          </p:spPr>
          <p:txBody>
            <a:bodyPr anchor="ctr"/>
            <a:lstStyle/>
            <a:p>
              <a:pPr algn="ctr"/>
            </a:p>
          </p:txBody>
        </p:sp>
        <p:sp>
          <p:nvSpPr>
            <p:cNvPr id="48" name="îSlïďé" descr="0ec100c4-b00d-4e00-938c-f9a7e7730b4c"/>
            <p:cNvSpPr/>
            <p:nvPr/>
          </p:nvSpPr>
          <p:spPr bwMode="auto">
            <a:xfrm>
              <a:off x="3797228" y="4541384"/>
              <a:ext cx="41714" cy="256061"/>
            </a:xfrm>
            <a:custGeom>
              <a:avLst/>
              <a:gdLst/>
              <a:ahLst/>
              <a:cxnLst>
                <a:cxn ang="0">
                  <a:pos x="0" y="4"/>
                </a:cxn>
                <a:cxn ang="0">
                  <a:pos x="5" y="0"/>
                </a:cxn>
                <a:cxn ang="0">
                  <a:pos x="5" y="0"/>
                </a:cxn>
                <a:cxn ang="0">
                  <a:pos x="10" y="3"/>
                </a:cxn>
                <a:cxn ang="0">
                  <a:pos x="13" y="76"/>
                </a:cxn>
                <a:cxn ang="0">
                  <a:pos x="8" y="80"/>
                </a:cxn>
                <a:cxn ang="0">
                  <a:pos x="8" y="80"/>
                </a:cxn>
                <a:cxn ang="0">
                  <a:pos x="3" y="76"/>
                </a:cxn>
                <a:cxn ang="0">
                  <a:pos x="0" y="4"/>
                </a:cxn>
              </a:cxnLst>
              <a:rect l="0" t="0" r="r" b="b"/>
              <a:pathLst>
                <a:path w="13" h="80">
                  <a:moveTo>
                    <a:pt x="0" y="4"/>
                  </a:moveTo>
                  <a:cubicBezTo>
                    <a:pt x="0" y="2"/>
                    <a:pt x="2" y="0"/>
                    <a:pt x="5" y="0"/>
                  </a:cubicBezTo>
                  <a:cubicBezTo>
                    <a:pt x="5" y="0"/>
                    <a:pt x="5" y="0"/>
                    <a:pt x="5" y="0"/>
                  </a:cubicBezTo>
                  <a:cubicBezTo>
                    <a:pt x="7" y="0"/>
                    <a:pt x="10" y="1"/>
                    <a:pt x="10" y="3"/>
                  </a:cubicBezTo>
                  <a:cubicBezTo>
                    <a:pt x="13" y="76"/>
                    <a:pt x="13" y="76"/>
                    <a:pt x="13" y="76"/>
                  </a:cubicBezTo>
                  <a:cubicBezTo>
                    <a:pt x="13" y="78"/>
                    <a:pt x="11" y="79"/>
                    <a:pt x="8" y="80"/>
                  </a:cubicBezTo>
                  <a:cubicBezTo>
                    <a:pt x="8" y="80"/>
                    <a:pt x="8" y="80"/>
                    <a:pt x="8" y="80"/>
                  </a:cubicBezTo>
                  <a:cubicBezTo>
                    <a:pt x="5" y="80"/>
                    <a:pt x="3" y="78"/>
                    <a:pt x="3" y="76"/>
                  </a:cubicBezTo>
                  <a:lnTo>
                    <a:pt x="0" y="4"/>
                  </a:lnTo>
                  <a:close/>
                </a:path>
              </a:pathLst>
            </a:custGeom>
            <a:solidFill>
              <a:srgbClr val="353539"/>
            </a:solidFill>
            <a:ln w="9525">
              <a:noFill/>
              <a:round/>
            </a:ln>
          </p:spPr>
          <p:txBody>
            <a:bodyPr anchor="ctr"/>
            <a:lstStyle/>
            <a:p>
              <a:pPr algn="ctr"/>
            </a:p>
          </p:txBody>
        </p:sp>
        <p:sp>
          <p:nvSpPr>
            <p:cNvPr id="49" name="ïṧ1îďe" descr="9630bfc8-a9a0-42fc-b88a-2e7fd352a31c"/>
            <p:cNvSpPr/>
            <p:nvPr/>
          </p:nvSpPr>
          <p:spPr bwMode="auto">
            <a:xfrm>
              <a:off x="3710912" y="4394101"/>
              <a:ext cx="111986" cy="396926"/>
            </a:xfrm>
            <a:custGeom>
              <a:avLst/>
              <a:gdLst/>
              <a:ahLst/>
              <a:cxnLst>
                <a:cxn ang="0">
                  <a:pos x="35" y="119"/>
                </a:cxn>
                <a:cxn ang="0">
                  <a:pos x="31" y="123"/>
                </a:cxn>
                <a:cxn ang="0">
                  <a:pos x="31" y="123"/>
                </a:cxn>
                <a:cxn ang="0">
                  <a:pos x="25" y="121"/>
                </a:cxn>
                <a:cxn ang="0">
                  <a:pos x="0" y="5"/>
                </a:cxn>
                <a:cxn ang="0">
                  <a:pos x="4" y="1"/>
                </a:cxn>
                <a:cxn ang="0">
                  <a:pos x="4" y="1"/>
                </a:cxn>
                <a:cxn ang="0">
                  <a:pos x="9" y="3"/>
                </a:cxn>
                <a:cxn ang="0">
                  <a:pos x="35" y="119"/>
                </a:cxn>
              </a:cxnLst>
              <a:rect l="0" t="0" r="r" b="b"/>
              <a:pathLst>
                <a:path w="35" h="124">
                  <a:moveTo>
                    <a:pt x="35" y="119"/>
                  </a:moveTo>
                  <a:cubicBezTo>
                    <a:pt x="35" y="121"/>
                    <a:pt x="34" y="123"/>
                    <a:pt x="31" y="123"/>
                  </a:cubicBezTo>
                  <a:cubicBezTo>
                    <a:pt x="31" y="123"/>
                    <a:pt x="31" y="123"/>
                    <a:pt x="31" y="123"/>
                  </a:cubicBezTo>
                  <a:cubicBezTo>
                    <a:pt x="28" y="124"/>
                    <a:pt x="26" y="123"/>
                    <a:pt x="25" y="121"/>
                  </a:cubicBezTo>
                  <a:cubicBezTo>
                    <a:pt x="0" y="5"/>
                    <a:pt x="0" y="5"/>
                    <a:pt x="0" y="5"/>
                  </a:cubicBezTo>
                  <a:cubicBezTo>
                    <a:pt x="0" y="3"/>
                    <a:pt x="1" y="1"/>
                    <a:pt x="4" y="1"/>
                  </a:cubicBezTo>
                  <a:cubicBezTo>
                    <a:pt x="4" y="1"/>
                    <a:pt x="4" y="1"/>
                    <a:pt x="4" y="1"/>
                  </a:cubicBezTo>
                  <a:cubicBezTo>
                    <a:pt x="7" y="0"/>
                    <a:pt x="9" y="1"/>
                    <a:pt x="9" y="3"/>
                  </a:cubicBezTo>
                  <a:lnTo>
                    <a:pt x="35" y="119"/>
                  </a:lnTo>
                  <a:close/>
                </a:path>
              </a:pathLst>
            </a:custGeom>
            <a:solidFill>
              <a:srgbClr val="353539"/>
            </a:solidFill>
            <a:ln w="9525">
              <a:noFill/>
              <a:round/>
            </a:ln>
          </p:spPr>
          <p:txBody>
            <a:bodyPr anchor="ctr"/>
            <a:lstStyle/>
            <a:p>
              <a:pPr algn="ctr"/>
            </a:p>
          </p:txBody>
        </p:sp>
        <p:sp>
          <p:nvSpPr>
            <p:cNvPr id="50" name="iṧ1íḓê" descr="4a295741-776a-4fc3-8430-0c8dae1962e6"/>
            <p:cNvSpPr/>
            <p:nvPr/>
          </p:nvSpPr>
          <p:spPr bwMode="auto">
            <a:xfrm>
              <a:off x="3765141" y="4746104"/>
              <a:ext cx="93055" cy="89525"/>
            </a:xfrm>
            <a:prstGeom prst="ellipse">
              <a:avLst/>
            </a:prstGeom>
            <a:solidFill>
              <a:srgbClr val="353539"/>
            </a:solidFill>
            <a:ln w="9525">
              <a:noFill/>
              <a:round/>
            </a:ln>
          </p:spPr>
          <p:txBody>
            <a:bodyPr anchor="ctr"/>
            <a:lstStyle/>
            <a:p>
              <a:pPr algn="ctr"/>
            </a:p>
          </p:txBody>
        </p:sp>
        <p:sp>
          <p:nvSpPr>
            <p:cNvPr id="51" name="îšľidè" descr="8d1f1ab5-ac8e-4e46-acbf-33877d071010"/>
            <p:cNvSpPr/>
            <p:nvPr/>
          </p:nvSpPr>
          <p:spPr bwMode="auto">
            <a:xfrm>
              <a:off x="3777976" y="4758939"/>
              <a:ext cx="67384" cy="64176"/>
            </a:xfrm>
            <a:prstGeom prst="ellipse">
              <a:avLst/>
            </a:prstGeom>
            <a:solidFill>
              <a:srgbClr val="23221D"/>
            </a:solidFill>
            <a:ln w="9525">
              <a:noFill/>
              <a:round/>
            </a:ln>
          </p:spPr>
          <p:txBody>
            <a:bodyPr anchor="ctr"/>
            <a:lstStyle/>
            <a:p>
              <a:pPr algn="ctr"/>
            </a:p>
          </p:txBody>
        </p:sp>
        <p:sp>
          <p:nvSpPr>
            <p:cNvPr id="52" name="îšḷïḋè" descr="5675549e-5fbe-493b-a3f6-8cb328796b72"/>
            <p:cNvSpPr/>
            <p:nvPr/>
          </p:nvSpPr>
          <p:spPr bwMode="auto">
            <a:xfrm>
              <a:off x="3285107" y="5210094"/>
              <a:ext cx="224294" cy="272105"/>
            </a:xfrm>
            <a:custGeom>
              <a:avLst/>
              <a:gdLst/>
              <a:ahLst/>
              <a:cxnLst>
                <a:cxn ang="0">
                  <a:pos x="42" y="68"/>
                </a:cxn>
                <a:cxn ang="0">
                  <a:pos x="10" y="79"/>
                </a:cxn>
                <a:cxn ang="0">
                  <a:pos x="10" y="79"/>
                </a:cxn>
                <a:cxn ang="0">
                  <a:pos x="9" y="44"/>
                </a:cxn>
                <a:cxn ang="0">
                  <a:pos x="28" y="17"/>
                </a:cxn>
                <a:cxn ang="0">
                  <a:pos x="60" y="6"/>
                </a:cxn>
                <a:cxn ang="0">
                  <a:pos x="60" y="6"/>
                </a:cxn>
                <a:cxn ang="0">
                  <a:pos x="61" y="40"/>
                </a:cxn>
                <a:cxn ang="0">
                  <a:pos x="42" y="68"/>
                </a:cxn>
              </a:cxnLst>
              <a:rect l="0" t="0" r="r" b="b"/>
              <a:pathLst>
                <a:path w="70" h="85">
                  <a:moveTo>
                    <a:pt x="42" y="68"/>
                  </a:moveTo>
                  <a:cubicBezTo>
                    <a:pt x="34" y="80"/>
                    <a:pt x="19" y="85"/>
                    <a:pt x="10" y="79"/>
                  </a:cubicBezTo>
                  <a:cubicBezTo>
                    <a:pt x="10" y="79"/>
                    <a:pt x="10" y="79"/>
                    <a:pt x="10" y="79"/>
                  </a:cubicBezTo>
                  <a:cubicBezTo>
                    <a:pt x="0" y="72"/>
                    <a:pt x="0" y="57"/>
                    <a:pt x="9" y="44"/>
                  </a:cubicBezTo>
                  <a:cubicBezTo>
                    <a:pt x="28" y="17"/>
                    <a:pt x="28" y="17"/>
                    <a:pt x="28" y="17"/>
                  </a:cubicBezTo>
                  <a:cubicBezTo>
                    <a:pt x="36" y="5"/>
                    <a:pt x="51" y="0"/>
                    <a:pt x="60" y="6"/>
                  </a:cubicBezTo>
                  <a:cubicBezTo>
                    <a:pt x="60" y="6"/>
                    <a:pt x="60" y="6"/>
                    <a:pt x="60" y="6"/>
                  </a:cubicBezTo>
                  <a:cubicBezTo>
                    <a:pt x="69" y="13"/>
                    <a:pt x="70" y="28"/>
                    <a:pt x="61" y="40"/>
                  </a:cubicBezTo>
                  <a:lnTo>
                    <a:pt x="42" y="68"/>
                  </a:lnTo>
                  <a:close/>
                </a:path>
              </a:pathLst>
            </a:custGeom>
            <a:solidFill>
              <a:srgbClr val="353539"/>
            </a:solidFill>
            <a:ln w="9525">
              <a:noFill/>
              <a:round/>
            </a:ln>
          </p:spPr>
          <p:txBody>
            <a:bodyPr anchor="ctr"/>
            <a:lstStyle/>
            <a:p>
              <a:pPr algn="ctr"/>
            </a:p>
          </p:txBody>
        </p:sp>
        <p:sp>
          <p:nvSpPr>
            <p:cNvPr id="53" name="ïṡľîdè" descr="d7e2e76e-3334-4695-87b0-5652ecfe3be5"/>
            <p:cNvSpPr/>
            <p:nvPr/>
          </p:nvSpPr>
          <p:spPr bwMode="auto">
            <a:xfrm>
              <a:off x="4114256" y="5210094"/>
              <a:ext cx="223973" cy="272105"/>
            </a:xfrm>
            <a:custGeom>
              <a:avLst/>
              <a:gdLst/>
              <a:ahLst/>
              <a:cxnLst>
                <a:cxn ang="0">
                  <a:pos x="27" y="68"/>
                </a:cxn>
                <a:cxn ang="0">
                  <a:pos x="60" y="79"/>
                </a:cxn>
                <a:cxn ang="0">
                  <a:pos x="60" y="79"/>
                </a:cxn>
                <a:cxn ang="0">
                  <a:pos x="61" y="44"/>
                </a:cxn>
                <a:cxn ang="0">
                  <a:pos x="42" y="17"/>
                </a:cxn>
                <a:cxn ang="0">
                  <a:pos x="10" y="6"/>
                </a:cxn>
                <a:cxn ang="0">
                  <a:pos x="10" y="6"/>
                </a:cxn>
                <a:cxn ang="0">
                  <a:pos x="8" y="40"/>
                </a:cxn>
                <a:cxn ang="0">
                  <a:pos x="27" y="68"/>
                </a:cxn>
              </a:cxnLst>
              <a:rect l="0" t="0" r="r" b="b"/>
              <a:pathLst>
                <a:path w="70" h="85">
                  <a:moveTo>
                    <a:pt x="27" y="68"/>
                  </a:moveTo>
                  <a:cubicBezTo>
                    <a:pt x="36" y="80"/>
                    <a:pt x="51" y="85"/>
                    <a:pt x="60" y="79"/>
                  </a:cubicBezTo>
                  <a:cubicBezTo>
                    <a:pt x="60" y="79"/>
                    <a:pt x="60" y="79"/>
                    <a:pt x="60" y="79"/>
                  </a:cubicBezTo>
                  <a:cubicBezTo>
                    <a:pt x="69" y="72"/>
                    <a:pt x="70" y="57"/>
                    <a:pt x="61" y="44"/>
                  </a:cubicBezTo>
                  <a:cubicBezTo>
                    <a:pt x="42" y="17"/>
                    <a:pt x="42" y="17"/>
                    <a:pt x="42" y="17"/>
                  </a:cubicBezTo>
                  <a:cubicBezTo>
                    <a:pt x="33" y="5"/>
                    <a:pt x="19" y="0"/>
                    <a:pt x="10" y="6"/>
                  </a:cubicBezTo>
                  <a:cubicBezTo>
                    <a:pt x="10" y="6"/>
                    <a:pt x="10" y="6"/>
                    <a:pt x="10" y="6"/>
                  </a:cubicBezTo>
                  <a:cubicBezTo>
                    <a:pt x="0" y="13"/>
                    <a:pt x="0" y="28"/>
                    <a:pt x="8" y="40"/>
                  </a:cubicBezTo>
                  <a:lnTo>
                    <a:pt x="27" y="68"/>
                  </a:lnTo>
                  <a:close/>
                </a:path>
              </a:pathLst>
            </a:custGeom>
            <a:solidFill>
              <a:srgbClr val="353539"/>
            </a:solidFill>
            <a:ln w="9525">
              <a:noFill/>
              <a:round/>
            </a:ln>
          </p:spPr>
          <p:txBody>
            <a:bodyPr anchor="ctr"/>
            <a:lstStyle/>
            <a:p>
              <a:pPr algn="ctr"/>
            </a:p>
          </p:txBody>
        </p:sp>
        <p:sp>
          <p:nvSpPr>
            <p:cNvPr id="54" name="îṥ1íḓè" descr="bcfa95ad-7e01-4f7d-bb67-2568082db7d9"/>
            <p:cNvSpPr/>
            <p:nvPr/>
          </p:nvSpPr>
          <p:spPr bwMode="auto">
            <a:xfrm>
              <a:off x="3349283" y="3661215"/>
              <a:ext cx="947232" cy="326333"/>
            </a:xfrm>
            <a:custGeom>
              <a:avLst/>
              <a:gdLst/>
              <a:ahLst/>
              <a:cxnLst>
                <a:cxn ang="0">
                  <a:pos x="242" y="4"/>
                </a:cxn>
                <a:cxn ang="0">
                  <a:pos x="148" y="0"/>
                </a:cxn>
                <a:cxn ang="0">
                  <a:pos x="148" y="5"/>
                </a:cxn>
                <a:cxn ang="0">
                  <a:pos x="148" y="0"/>
                </a:cxn>
                <a:cxn ang="0">
                  <a:pos x="54" y="4"/>
                </a:cxn>
                <a:cxn ang="0">
                  <a:pos x="0" y="98"/>
                </a:cxn>
                <a:cxn ang="0">
                  <a:pos x="9" y="102"/>
                </a:cxn>
                <a:cxn ang="0">
                  <a:pos x="56" y="14"/>
                </a:cxn>
                <a:cxn ang="0">
                  <a:pos x="148" y="10"/>
                </a:cxn>
                <a:cxn ang="0">
                  <a:pos x="240" y="14"/>
                </a:cxn>
                <a:cxn ang="0">
                  <a:pos x="287" y="102"/>
                </a:cxn>
                <a:cxn ang="0">
                  <a:pos x="296" y="98"/>
                </a:cxn>
                <a:cxn ang="0">
                  <a:pos x="242" y="4"/>
                </a:cxn>
              </a:cxnLst>
              <a:rect l="0" t="0" r="r" b="b"/>
              <a:pathLst>
                <a:path w="296" h="102">
                  <a:moveTo>
                    <a:pt x="242" y="4"/>
                  </a:moveTo>
                  <a:cubicBezTo>
                    <a:pt x="226" y="1"/>
                    <a:pt x="151" y="0"/>
                    <a:pt x="148" y="0"/>
                  </a:cubicBezTo>
                  <a:cubicBezTo>
                    <a:pt x="148" y="5"/>
                    <a:pt x="148" y="5"/>
                    <a:pt x="148" y="5"/>
                  </a:cubicBezTo>
                  <a:cubicBezTo>
                    <a:pt x="148" y="0"/>
                    <a:pt x="148" y="0"/>
                    <a:pt x="148" y="0"/>
                  </a:cubicBezTo>
                  <a:cubicBezTo>
                    <a:pt x="145" y="0"/>
                    <a:pt x="70" y="1"/>
                    <a:pt x="54" y="4"/>
                  </a:cubicBezTo>
                  <a:cubicBezTo>
                    <a:pt x="36" y="8"/>
                    <a:pt x="8" y="77"/>
                    <a:pt x="0" y="98"/>
                  </a:cubicBezTo>
                  <a:cubicBezTo>
                    <a:pt x="9" y="102"/>
                    <a:pt x="9" y="102"/>
                    <a:pt x="9" y="102"/>
                  </a:cubicBezTo>
                  <a:cubicBezTo>
                    <a:pt x="25" y="61"/>
                    <a:pt x="48" y="16"/>
                    <a:pt x="56" y="14"/>
                  </a:cubicBezTo>
                  <a:cubicBezTo>
                    <a:pt x="68" y="11"/>
                    <a:pt x="121" y="10"/>
                    <a:pt x="148" y="10"/>
                  </a:cubicBezTo>
                  <a:cubicBezTo>
                    <a:pt x="175" y="10"/>
                    <a:pt x="228" y="11"/>
                    <a:pt x="240" y="14"/>
                  </a:cubicBezTo>
                  <a:cubicBezTo>
                    <a:pt x="248" y="16"/>
                    <a:pt x="271" y="61"/>
                    <a:pt x="287" y="102"/>
                  </a:cubicBezTo>
                  <a:cubicBezTo>
                    <a:pt x="296" y="98"/>
                    <a:pt x="296" y="98"/>
                    <a:pt x="296" y="98"/>
                  </a:cubicBezTo>
                  <a:cubicBezTo>
                    <a:pt x="288" y="77"/>
                    <a:pt x="260" y="8"/>
                    <a:pt x="242" y="4"/>
                  </a:cubicBezTo>
                  <a:close/>
                </a:path>
              </a:pathLst>
            </a:custGeom>
            <a:solidFill>
              <a:srgbClr val="353539"/>
            </a:solidFill>
            <a:ln w="9525">
              <a:noFill/>
              <a:round/>
            </a:ln>
          </p:spPr>
          <p:txBody>
            <a:bodyPr anchor="ctr"/>
            <a:lstStyle/>
            <a:p>
              <a:pPr algn="ctr"/>
            </a:p>
          </p:txBody>
        </p:sp>
        <p:sp>
          <p:nvSpPr>
            <p:cNvPr id="55" name="ïŝļïḑê" descr="8747f3a6-3514-4f07-8219-55a405c7f6fe"/>
            <p:cNvSpPr/>
            <p:nvPr/>
          </p:nvSpPr>
          <p:spPr bwMode="auto">
            <a:xfrm>
              <a:off x="3080387" y="3930111"/>
              <a:ext cx="595229" cy="499286"/>
            </a:xfrm>
            <a:custGeom>
              <a:avLst/>
              <a:gdLst/>
              <a:ahLst/>
              <a:cxnLst>
                <a:cxn ang="0">
                  <a:pos x="186" y="51"/>
                </a:cxn>
                <a:cxn ang="0">
                  <a:pos x="78" y="13"/>
                </a:cxn>
                <a:cxn ang="0">
                  <a:pos x="64" y="5"/>
                </a:cxn>
                <a:cxn ang="0">
                  <a:pos x="47" y="21"/>
                </a:cxn>
                <a:cxn ang="0">
                  <a:pos x="49" y="28"/>
                </a:cxn>
                <a:cxn ang="0">
                  <a:pos x="27" y="156"/>
                </a:cxn>
                <a:cxn ang="0">
                  <a:pos x="102" y="107"/>
                </a:cxn>
                <a:cxn ang="0">
                  <a:pos x="115" y="128"/>
                </a:cxn>
                <a:cxn ang="0">
                  <a:pos x="134" y="116"/>
                </a:cxn>
                <a:cxn ang="0">
                  <a:pos x="121" y="94"/>
                </a:cxn>
                <a:cxn ang="0">
                  <a:pos x="186" y="51"/>
                </a:cxn>
              </a:cxnLst>
              <a:rect l="0" t="0" r="r" b="b"/>
              <a:pathLst>
                <a:path w="186" h="156">
                  <a:moveTo>
                    <a:pt x="186" y="51"/>
                  </a:moveTo>
                  <a:cubicBezTo>
                    <a:pt x="162" y="15"/>
                    <a:pt x="118" y="0"/>
                    <a:pt x="78" y="13"/>
                  </a:cubicBezTo>
                  <a:cubicBezTo>
                    <a:pt x="75" y="8"/>
                    <a:pt x="70" y="5"/>
                    <a:pt x="64" y="5"/>
                  </a:cubicBezTo>
                  <a:cubicBezTo>
                    <a:pt x="55" y="5"/>
                    <a:pt x="47" y="12"/>
                    <a:pt x="47" y="21"/>
                  </a:cubicBezTo>
                  <a:cubicBezTo>
                    <a:pt x="47" y="24"/>
                    <a:pt x="48" y="26"/>
                    <a:pt x="49" y="28"/>
                  </a:cubicBezTo>
                  <a:cubicBezTo>
                    <a:pt x="10" y="58"/>
                    <a:pt x="0" y="114"/>
                    <a:pt x="27" y="156"/>
                  </a:cubicBezTo>
                  <a:cubicBezTo>
                    <a:pt x="102" y="107"/>
                    <a:pt x="102" y="107"/>
                    <a:pt x="102" y="107"/>
                  </a:cubicBezTo>
                  <a:cubicBezTo>
                    <a:pt x="115" y="128"/>
                    <a:pt x="115" y="128"/>
                    <a:pt x="115" y="128"/>
                  </a:cubicBezTo>
                  <a:cubicBezTo>
                    <a:pt x="134" y="116"/>
                    <a:pt x="134" y="116"/>
                    <a:pt x="134" y="116"/>
                  </a:cubicBezTo>
                  <a:cubicBezTo>
                    <a:pt x="121" y="94"/>
                    <a:pt x="121" y="94"/>
                    <a:pt x="121" y="94"/>
                  </a:cubicBezTo>
                  <a:lnTo>
                    <a:pt x="186" y="51"/>
                  </a:lnTo>
                  <a:close/>
                </a:path>
              </a:pathLst>
            </a:custGeom>
            <a:solidFill>
              <a:srgbClr val="353539"/>
            </a:solidFill>
            <a:ln w="9525">
              <a:noFill/>
              <a:round/>
            </a:ln>
          </p:spPr>
          <p:txBody>
            <a:bodyPr anchor="ctr"/>
            <a:lstStyle/>
            <a:p>
              <a:pPr algn="ctr"/>
            </a:p>
          </p:txBody>
        </p:sp>
        <p:sp>
          <p:nvSpPr>
            <p:cNvPr id="56" name="ïṡḷíḑê" descr="e2ceb6a3-be3d-4f95-b6ee-002b11c32690"/>
            <p:cNvSpPr/>
            <p:nvPr/>
          </p:nvSpPr>
          <p:spPr bwMode="auto">
            <a:xfrm>
              <a:off x="3995852" y="3933320"/>
              <a:ext cx="601646" cy="496078"/>
            </a:xfrm>
            <a:custGeom>
              <a:avLst/>
              <a:gdLst/>
              <a:ahLst/>
              <a:cxnLst>
                <a:cxn ang="0">
                  <a:pos x="132" y="23"/>
                </a:cxn>
                <a:cxn ang="0">
                  <a:pos x="133" y="17"/>
                </a:cxn>
                <a:cxn ang="0">
                  <a:pos x="116" y="0"/>
                </a:cxn>
                <a:cxn ang="0">
                  <a:pos x="101" y="10"/>
                </a:cxn>
                <a:cxn ang="0">
                  <a:pos x="0" y="50"/>
                </a:cxn>
                <a:cxn ang="0">
                  <a:pos x="65" y="93"/>
                </a:cxn>
                <a:cxn ang="0">
                  <a:pos x="52" y="115"/>
                </a:cxn>
                <a:cxn ang="0">
                  <a:pos x="72" y="127"/>
                </a:cxn>
                <a:cxn ang="0">
                  <a:pos x="84" y="106"/>
                </a:cxn>
                <a:cxn ang="0">
                  <a:pos x="159" y="155"/>
                </a:cxn>
                <a:cxn ang="0">
                  <a:pos x="132" y="23"/>
                </a:cxn>
              </a:cxnLst>
              <a:rect l="0" t="0" r="r" b="b"/>
              <a:pathLst>
                <a:path w="188" h="155">
                  <a:moveTo>
                    <a:pt x="132" y="23"/>
                  </a:moveTo>
                  <a:cubicBezTo>
                    <a:pt x="133" y="21"/>
                    <a:pt x="133" y="19"/>
                    <a:pt x="133" y="17"/>
                  </a:cubicBezTo>
                  <a:cubicBezTo>
                    <a:pt x="133" y="8"/>
                    <a:pt x="126" y="0"/>
                    <a:pt x="116" y="0"/>
                  </a:cubicBezTo>
                  <a:cubicBezTo>
                    <a:pt x="110" y="0"/>
                    <a:pt x="104" y="4"/>
                    <a:pt x="101" y="10"/>
                  </a:cubicBezTo>
                  <a:cubicBezTo>
                    <a:pt x="63" y="1"/>
                    <a:pt x="22" y="16"/>
                    <a:pt x="0" y="50"/>
                  </a:cubicBezTo>
                  <a:cubicBezTo>
                    <a:pt x="65" y="93"/>
                    <a:pt x="65" y="93"/>
                    <a:pt x="65" y="93"/>
                  </a:cubicBezTo>
                  <a:cubicBezTo>
                    <a:pt x="52" y="115"/>
                    <a:pt x="52" y="115"/>
                    <a:pt x="52" y="115"/>
                  </a:cubicBezTo>
                  <a:cubicBezTo>
                    <a:pt x="72" y="127"/>
                    <a:pt x="72" y="127"/>
                    <a:pt x="72" y="127"/>
                  </a:cubicBezTo>
                  <a:cubicBezTo>
                    <a:pt x="84" y="106"/>
                    <a:pt x="84" y="106"/>
                    <a:pt x="84" y="106"/>
                  </a:cubicBezTo>
                  <a:cubicBezTo>
                    <a:pt x="159" y="155"/>
                    <a:pt x="159" y="155"/>
                    <a:pt x="159" y="155"/>
                  </a:cubicBezTo>
                  <a:cubicBezTo>
                    <a:pt x="188" y="111"/>
                    <a:pt x="175" y="52"/>
                    <a:pt x="132" y="23"/>
                  </a:cubicBezTo>
                  <a:close/>
                </a:path>
              </a:pathLst>
            </a:custGeom>
            <a:solidFill>
              <a:srgbClr val="353539"/>
            </a:solidFill>
            <a:ln w="9525">
              <a:noFill/>
              <a:round/>
            </a:ln>
          </p:spPr>
          <p:txBody>
            <a:bodyPr anchor="ctr"/>
            <a:lstStyle/>
            <a:p>
              <a:pPr algn="ctr"/>
            </a:p>
          </p:txBody>
        </p:sp>
        <p:sp>
          <p:nvSpPr>
            <p:cNvPr id="57" name="ï$ľiďè" descr="58a2e2b2-f2ec-4b6f-87ba-c9546eafbf9a"/>
            <p:cNvSpPr/>
            <p:nvPr/>
          </p:nvSpPr>
          <p:spPr bwMode="auto">
            <a:xfrm>
              <a:off x="3707704" y="4013218"/>
              <a:ext cx="217555" cy="201832"/>
            </a:xfrm>
            <a:custGeom>
              <a:avLst/>
              <a:gdLst/>
              <a:ahLst/>
              <a:cxnLst>
                <a:cxn ang="0">
                  <a:pos x="54" y="0"/>
                </a:cxn>
                <a:cxn ang="0">
                  <a:pos x="14" y="0"/>
                </a:cxn>
                <a:cxn ang="0">
                  <a:pos x="0" y="13"/>
                </a:cxn>
                <a:cxn ang="0">
                  <a:pos x="14" y="27"/>
                </a:cxn>
                <a:cxn ang="0">
                  <a:pos x="31" y="27"/>
                </a:cxn>
                <a:cxn ang="0">
                  <a:pos x="31" y="63"/>
                </a:cxn>
                <a:cxn ang="0">
                  <a:pos x="37" y="63"/>
                </a:cxn>
                <a:cxn ang="0">
                  <a:pos x="37" y="27"/>
                </a:cxn>
                <a:cxn ang="0">
                  <a:pos x="54" y="27"/>
                </a:cxn>
                <a:cxn ang="0">
                  <a:pos x="68" y="13"/>
                </a:cxn>
                <a:cxn ang="0">
                  <a:pos x="54" y="0"/>
                </a:cxn>
              </a:cxnLst>
              <a:rect l="0" t="0" r="r" b="b"/>
              <a:pathLst>
                <a:path w="68" h="63">
                  <a:moveTo>
                    <a:pt x="54" y="0"/>
                  </a:moveTo>
                  <a:cubicBezTo>
                    <a:pt x="14" y="0"/>
                    <a:pt x="14" y="0"/>
                    <a:pt x="14" y="0"/>
                  </a:cubicBezTo>
                  <a:cubicBezTo>
                    <a:pt x="7" y="0"/>
                    <a:pt x="0" y="6"/>
                    <a:pt x="0" y="13"/>
                  </a:cubicBezTo>
                  <a:cubicBezTo>
                    <a:pt x="0" y="21"/>
                    <a:pt x="7" y="27"/>
                    <a:pt x="14" y="27"/>
                  </a:cubicBezTo>
                  <a:cubicBezTo>
                    <a:pt x="31" y="27"/>
                    <a:pt x="31" y="27"/>
                    <a:pt x="31" y="27"/>
                  </a:cubicBezTo>
                  <a:cubicBezTo>
                    <a:pt x="31" y="63"/>
                    <a:pt x="31" y="63"/>
                    <a:pt x="31" y="63"/>
                  </a:cubicBezTo>
                  <a:cubicBezTo>
                    <a:pt x="37" y="63"/>
                    <a:pt x="37" y="63"/>
                    <a:pt x="37" y="63"/>
                  </a:cubicBezTo>
                  <a:cubicBezTo>
                    <a:pt x="37" y="27"/>
                    <a:pt x="37" y="27"/>
                    <a:pt x="37" y="27"/>
                  </a:cubicBezTo>
                  <a:cubicBezTo>
                    <a:pt x="54" y="27"/>
                    <a:pt x="54" y="27"/>
                    <a:pt x="54" y="27"/>
                  </a:cubicBezTo>
                  <a:cubicBezTo>
                    <a:pt x="62" y="27"/>
                    <a:pt x="68" y="21"/>
                    <a:pt x="68" y="13"/>
                  </a:cubicBezTo>
                  <a:cubicBezTo>
                    <a:pt x="68" y="6"/>
                    <a:pt x="62" y="0"/>
                    <a:pt x="54" y="0"/>
                  </a:cubicBezTo>
                  <a:close/>
                </a:path>
              </a:pathLst>
            </a:custGeom>
            <a:solidFill>
              <a:srgbClr val="353539"/>
            </a:solidFill>
            <a:ln w="9525">
              <a:noFill/>
              <a:round/>
            </a:ln>
          </p:spPr>
          <p:txBody>
            <a:bodyPr anchor="ctr"/>
            <a:lstStyle/>
            <a:p>
              <a:pPr algn="ctr"/>
            </a:p>
          </p:txBody>
        </p:sp>
        <p:sp>
          <p:nvSpPr>
            <p:cNvPr id="66" name="Title" descr="8f049e61-7253-49d1-a5a7-fc98379174ed"/>
            <p:cNvSpPr txBox="1"/>
            <p:nvPr/>
          </p:nvSpPr>
          <p:spPr>
            <a:xfrm>
              <a:off x="660400" y="1130300"/>
              <a:ext cx="3827753" cy="1152785"/>
            </a:xfrm>
            <a:prstGeom prst="rect">
              <a:avLst/>
            </a:prstGeom>
            <a:noFill/>
            <a:ln>
              <a:noFill/>
            </a:ln>
          </p:spPr>
          <p:txBody>
            <a:bodyPr wrap="square" lIns="91440" tIns="45720" rIns="91440" bIns="45720" anchor="t" anchorCtr="0">
              <a:normAutofit/>
            </a:bodyPr>
            <a:lstStyle/>
            <a:p>
              <a:pPr marL="0" marR="0" lvl="0" indent="0" defTabSz="913765" rtl="0" eaLnBrk="1" fontAlgn="auto" latinLnBrk="0" hangingPunct="1">
                <a:spcBef>
                  <a:spcPts val="0"/>
                </a:spcBef>
                <a:spcAft>
                  <a:spcPts val="0"/>
                </a:spcAft>
                <a:buClrTx/>
                <a:buSzPct val="25000"/>
                <a:buFontTx/>
                <a:buNone/>
                <a:defRPr/>
              </a:pPr>
              <a:r>
                <a:rPr kumimoji="0" lang="zh-CN" altLang="en-US" sz="2400" b="1" i="0" u="none" strike="noStrike" kern="1200" cap="none" spc="0" normalizeH="0" baseline="0" noProof="0" dirty="0">
                  <a:ln>
                    <a:noFill/>
                  </a:ln>
                  <a:effectLst/>
                  <a:uLnTx/>
                  <a:uFillTx/>
                </a:rPr>
                <a:t>明确补贴对象、实施期限及差异化补贴标准</a:t>
              </a:r>
              <a:endParaRPr lang="en-US" dirty="0"/>
            </a:p>
          </p:txBody>
        </p:sp>
        <p:grpSp>
          <p:nvGrpSpPr>
            <p:cNvPr id="68" name="组合 67" descr="634f656c-a30a-4d7b-ab63-4227a7123250"/>
            <p:cNvGrpSpPr/>
            <p:nvPr/>
          </p:nvGrpSpPr>
          <p:grpSpPr>
            <a:xfrm>
              <a:off x="5273069" y="1591095"/>
              <a:ext cx="6245860" cy="1477645"/>
              <a:chOff x="5273069" y="1591095"/>
              <a:chExt cx="6245860" cy="1477645"/>
            </a:xfrm>
          </p:grpSpPr>
          <p:sp>
            <p:nvSpPr>
              <p:cNvPr id="63" name="Number1" descr="5e66858d-753b-45c4-89b2-5e379b5f0dd1"/>
              <p:cNvSpPr/>
              <p:nvPr/>
            </p:nvSpPr>
            <p:spPr>
              <a:xfrm>
                <a:off x="5273069" y="1846188"/>
                <a:ext cx="2430780" cy="663507"/>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chorCtr="1">
                <a:normAutofit/>
              </a:bodyPr>
              <a:lstStyle/>
              <a:p>
                <a:pPr algn="l" eaLnBrk="1" hangingPunct="1">
                  <a:spcBef>
                    <a:spcPct val="0"/>
                  </a:spcBef>
                  <a:buFontTx/>
                  <a:buNone/>
                </a:pPr>
                <a:r>
                  <a:rPr lang="zh-CN" altLang="en-US" sz="1600" b="1" dirty="0">
                    <a:solidFill>
                      <a:schemeClr val="tx1"/>
                    </a:solidFill>
                    <a:sym typeface="+mn-ea"/>
                  </a:rPr>
                  <a:t>补贴对象</a:t>
                </a:r>
                <a:endParaRPr lang="zh-CN" altLang="en-US" sz="1600" b="1" dirty="0">
                  <a:solidFill>
                    <a:schemeClr val="tx1"/>
                  </a:solidFill>
                  <a:sym typeface="+mn-ea"/>
                </a:endParaRPr>
              </a:p>
            </p:txBody>
          </p:sp>
          <p:sp>
            <p:nvSpPr>
              <p:cNvPr id="4" name="Text1" descr="ff88a563-91e3-406e-9315-1f1dd13d8864"/>
              <p:cNvSpPr/>
              <p:nvPr/>
            </p:nvSpPr>
            <p:spPr bwMode="auto">
              <a:xfrm>
                <a:off x="8638569" y="1591730"/>
                <a:ext cx="2880360" cy="1477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p>
                <a:pPr>
                  <a:lnSpc>
                    <a:spcPct val="120000"/>
                  </a:lnSpc>
                </a:pPr>
                <a:r>
                  <a:rPr lang="en-US" altLang="zh-CN" sz="1200" dirty="0"/>
                  <a:t>    </a:t>
                </a:r>
                <a:r>
                  <a:rPr lang="zh-CN" altLang="en-US" sz="1200" dirty="0"/>
                  <a:t>提前报废</a:t>
                </a:r>
                <a:r>
                  <a:rPr lang="zh-CN" altLang="en-US" sz="1200" dirty="0">
                    <a:sym typeface="+mn-ea"/>
                  </a:rPr>
                  <a:t>国三、国四排放标准</a:t>
                </a:r>
                <a:r>
                  <a:rPr lang="zh-CN" altLang="en-US" sz="1200" dirty="0"/>
                  <a:t>老旧营运货车；</a:t>
                </a:r>
                <a:endParaRPr lang="zh-CN" altLang="en-US" sz="1200" dirty="0"/>
              </a:p>
              <a:p>
                <a:pPr>
                  <a:lnSpc>
                    <a:spcPct val="120000"/>
                  </a:lnSpc>
                </a:pPr>
                <a:r>
                  <a:rPr lang="en-US" altLang="zh-CN" sz="1200" dirty="0"/>
                  <a:t>    </a:t>
                </a:r>
                <a:r>
                  <a:rPr lang="zh-CN" altLang="en-US" sz="1200" dirty="0"/>
                  <a:t>提前报废老旧营运货车，并新购营运货车；</a:t>
                </a:r>
                <a:endParaRPr lang="zh-CN" altLang="en-US" sz="1200" dirty="0"/>
              </a:p>
              <a:p>
                <a:pPr>
                  <a:lnSpc>
                    <a:spcPct val="120000"/>
                  </a:lnSpc>
                </a:pPr>
                <a:r>
                  <a:rPr lang="en-US" altLang="zh-CN" sz="1200" dirty="0"/>
                  <a:t>    </a:t>
                </a:r>
                <a:r>
                  <a:rPr lang="zh-CN" altLang="en-US" sz="1200" dirty="0"/>
                  <a:t>仅新购置新能源城市冷链配送货车。</a:t>
                </a:r>
                <a:r>
                  <a:rPr lang="zh-CN" altLang="en-US" sz="1200" dirty="0">
                    <a:sym typeface="+mn-ea"/>
                  </a:rPr>
                  <a:t>（</a:t>
                </a:r>
                <a:r>
                  <a:rPr lang="en-US" altLang="zh-CN" sz="1200" dirty="0"/>
                  <a:t>3.5</a:t>
                </a:r>
                <a:r>
                  <a:rPr lang="zh-CN" altLang="en-US" sz="1200" dirty="0"/>
                  <a:t>万元</a:t>
                </a:r>
                <a:r>
                  <a:rPr lang="en-US" altLang="zh-CN" sz="1200" dirty="0"/>
                  <a:t>/</a:t>
                </a:r>
                <a:r>
                  <a:rPr lang="zh-CN" altLang="en-US" sz="1200" dirty="0"/>
                  <a:t>辆）</a:t>
                </a:r>
                <a:endParaRPr lang="zh-CN" altLang="en-US" sz="1200" dirty="0"/>
              </a:p>
            </p:txBody>
          </p:sp>
          <p:sp>
            <p:nvSpPr>
              <p:cNvPr id="5" name="Bullet1" descr="d6b9c733-df41-49fa-8bdc-6e1734dc2a94"/>
              <p:cNvSpPr txBox="1"/>
              <p:nvPr/>
            </p:nvSpPr>
            <p:spPr bwMode="auto">
              <a:xfrm>
                <a:off x="8638689" y="1591095"/>
                <a:ext cx="2880211" cy="557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b" anchorCtr="0">
                <a:normAutofit/>
              </a:bodyPr>
              <a:lstStyle/>
              <a:p>
                <a:pPr eaLnBrk="1" hangingPunct="1">
                  <a:spcBef>
                    <a:spcPct val="0"/>
                  </a:spcBef>
                  <a:buFontTx/>
                  <a:buNone/>
                </a:pPr>
                <a:endParaRPr lang="en-US" dirty="0"/>
              </a:p>
            </p:txBody>
          </p:sp>
          <p:sp>
            <p:nvSpPr>
              <p:cNvPr id="6" name="Icon1" descr="4797c913-552e-479d-88d8-102b30c46677"/>
              <p:cNvSpPr/>
              <p:nvPr/>
            </p:nvSpPr>
            <p:spPr bwMode="auto">
              <a:xfrm>
                <a:off x="8000142" y="1992352"/>
                <a:ext cx="461080" cy="365375"/>
              </a:xfrm>
              <a:custGeom>
                <a:avLst/>
                <a:gdLst>
                  <a:gd name="connsiteX0" fmla="*/ 511657 w 606157"/>
                  <a:gd name="connsiteY0" fmla="*/ 343654 h 480339"/>
                  <a:gd name="connsiteX1" fmla="*/ 521432 w 606157"/>
                  <a:gd name="connsiteY1" fmla="*/ 353421 h 480339"/>
                  <a:gd name="connsiteX2" fmla="*/ 521432 w 606157"/>
                  <a:gd name="connsiteY2" fmla="*/ 376178 h 480339"/>
                  <a:gd name="connsiteX3" fmla="*/ 544305 w 606157"/>
                  <a:gd name="connsiteY3" fmla="*/ 376178 h 480339"/>
                  <a:gd name="connsiteX4" fmla="*/ 554080 w 606157"/>
                  <a:gd name="connsiteY4" fmla="*/ 385945 h 480339"/>
                  <a:gd name="connsiteX5" fmla="*/ 544305 w 606157"/>
                  <a:gd name="connsiteY5" fmla="*/ 395712 h 480339"/>
                  <a:gd name="connsiteX6" fmla="*/ 521432 w 606157"/>
                  <a:gd name="connsiteY6" fmla="*/ 395712 h 480339"/>
                  <a:gd name="connsiteX7" fmla="*/ 521432 w 606157"/>
                  <a:gd name="connsiteY7" fmla="*/ 418566 h 480339"/>
                  <a:gd name="connsiteX8" fmla="*/ 511657 w 606157"/>
                  <a:gd name="connsiteY8" fmla="*/ 428333 h 480339"/>
                  <a:gd name="connsiteX9" fmla="*/ 501882 w 606157"/>
                  <a:gd name="connsiteY9" fmla="*/ 418566 h 480339"/>
                  <a:gd name="connsiteX10" fmla="*/ 501882 w 606157"/>
                  <a:gd name="connsiteY10" fmla="*/ 395712 h 480339"/>
                  <a:gd name="connsiteX11" fmla="*/ 479106 w 606157"/>
                  <a:gd name="connsiteY11" fmla="*/ 395712 h 480339"/>
                  <a:gd name="connsiteX12" fmla="*/ 469331 w 606157"/>
                  <a:gd name="connsiteY12" fmla="*/ 385945 h 480339"/>
                  <a:gd name="connsiteX13" fmla="*/ 479106 w 606157"/>
                  <a:gd name="connsiteY13" fmla="*/ 376178 h 480339"/>
                  <a:gd name="connsiteX14" fmla="*/ 501882 w 606157"/>
                  <a:gd name="connsiteY14" fmla="*/ 376178 h 480339"/>
                  <a:gd name="connsiteX15" fmla="*/ 501882 w 606157"/>
                  <a:gd name="connsiteY15" fmla="*/ 353421 h 480339"/>
                  <a:gd name="connsiteX16" fmla="*/ 511657 w 606157"/>
                  <a:gd name="connsiteY16" fmla="*/ 343654 h 480339"/>
                  <a:gd name="connsiteX17" fmla="*/ 511621 w 606157"/>
                  <a:gd name="connsiteY17" fmla="*/ 311170 h 480339"/>
                  <a:gd name="connsiteX18" fmla="*/ 436735 w 606157"/>
                  <a:gd name="connsiteY18" fmla="*/ 385944 h 480339"/>
                  <a:gd name="connsiteX19" fmla="*/ 511621 w 606157"/>
                  <a:gd name="connsiteY19" fmla="*/ 460816 h 480339"/>
                  <a:gd name="connsiteX20" fmla="*/ 586605 w 606157"/>
                  <a:gd name="connsiteY20" fmla="*/ 385944 h 480339"/>
                  <a:gd name="connsiteX21" fmla="*/ 511621 w 606157"/>
                  <a:gd name="connsiteY21" fmla="*/ 311170 h 480339"/>
                  <a:gd name="connsiteX22" fmla="*/ 511621 w 606157"/>
                  <a:gd name="connsiteY22" fmla="*/ 291647 h 480339"/>
                  <a:gd name="connsiteX23" fmla="*/ 606157 w 606157"/>
                  <a:gd name="connsiteY23" fmla="*/ 385944 h 480339"/>
                  <a:gd name="connsiteX24" fmla="*/ 511621 w 606157"/>
                  <a:gd name="connsiteY24" fmla="*/ 480339 h 480339"/>
                  <a:gd name="connsiteX25" fmla="*/ 417183 w 606157"/>
                  <a:gd name="connsiteY25" fmla="*/ 385944 h 480339"/>
                  <a:gd name="connsiteX26" fmla="*/ 511621 w 606157"/>
                  <a:gd name="connsiteY26" fmla="*/ 291647 h 480339"/>
                  <a:gd name="connsiteX27" fmla="*/ 368279 w 606157"/>
                  <a:gd name="connsiteY27" fmla="*/ 200476 h 480339"/>
                  <a:gd name="connsiteX28" fmla="*/ 489505 w 606157"/>
                  <a:gd name="connsiteY28" fmla="*/ 259991 h 480339"/>
                  <a:gd name="connsiteX29" fmla="*/ 487746 w 606157"/>
                  <a:gd name="connsiteY29" fmla="*/ 273650 h 480339"/>
                  <a:gd name="connsiteX30" fmla="*/ 481782 w 606157"/>
                  <a:gd name="connsiteY30" fmla="*/ 275699 h 480339"/>
                  <a:gd name="connsiteX31" fmla="*/ 474059 w 606157"/>
                  <a:gd name="connsiteY31" fmla="*/ 271894 h 480339"/>
                  <a:gd name="connsiteX32" fmla="*/ 368279 w 606157"/>
                  <a:gd name="connsiteY32" fmla="*/ 219989 h 480339"/>
                  <a:gd name="connsiteX33" fmla="*/ 293588 w 606157"/>
                  <a:gd name="connsiteY33" fmla="*/ 242819 h 480339"/>
                  <a:gd name="connsiteX34" fmla="*/ 279999 w 606157"/>
                  <a:gd name="connsiteY34" fmla="*/ 240185 h 480339"/>
                  <a:gd name="connsiteX35" fmla="*/ 282639 w 606157"/>
                  <a:gd name="connsiteY35" fmla="*/ 226623 h 480339"/>
                  <a:gd name="connsiteX36" fmla="*/ 368279 w 606157"/>
                  <a:gd name="connsiteY36" fmla="*/ 200476 h 480339"/>
                  <a:gd name="connsiteX37" fmla="*/ 153211 w 606157"/>
                  <a:gd name="connsiteY37" fmla="*/ 200476 h 480339"/>
                  <a:gd name="connsiteX38" fmla="*/ 306325 w 606157"/>
                  <a:gd name="connsiteY38" fmla="*/ 353439 h 480339"/>
                  <a:gd name="connsiteX39" fmla="*/ 296547 w 606157"/>
                  <a:gd name="connsiteY39" fmla="*/ 363200 h 480339"/>
                  <a:gd name="connsiteX40" fmla="*/ 286770 w 606157"/>
                  <a:gd name="connsiteY40" fmla="*/ 353439 h 480339"/>
                  <a:gd name="connsiteX41" fmla="*/ 153211 w 606157"/>
                  <a:gd name="connsiteY41" fmla="*/ 219999 h 480339"/>
                  <a:gd name="connsiteX42" fmla="*/ 19554 w 606157"/>
                  <a:gd name="connsiteY42" fmla="*/ 353439 h 480339"/>
                  <a:gd name="connsiteX43" fmla="*/ 9777 w 606157"/>
                  <a:gd name="connsiteY43" fmla="*/ 363200 h 480339"/>
                  <a:gd name="connsiteX44" fmla="*/ 0 w 606157"/>
                  <a:gd name="connsiteY44" fmla="*/ 353439 h 480339"/>
                  <a:gd name="connsiteX45" fmla="*/ 153211 w 606157"/>
                  <a:gd name="connsiteY45" fmla="*/ 200476 h 480339"/>
                  <a:gd name="connsiteX46" fmla="*/ 368295 w 606157"/>
                  <a:gd name="connsiteY46" fmla="*/ 19531 h 480339"/>
                  <a:gd name="connsiteX47" fmla="*/ 306326 w 606157"/>
                  <a:gd name="connsiteY47" fmla="*/ 81348 h 480339"/>
                  <a:gd name="connsiteX48" fmla="*/ 368295 w 606157"/>
                  <a:gd name="connsiteY48" fmla="*/ 143262 h 480339"/>
                  <a:gd name="connsiteX49" fmla="*/ 430165 w 606157"/>
                  <a:gd name="connsiteY49" fmla="*/ 81348 h 480339"/>
                  <a:gd name="connsiteX50" fmla="*/ 368295 w 606157"/>
                  <a:gd name="connsiteY50" fmla="*/ 19531 h 480339"/>
                  <a:gd name="connsiteX51" fmla="*/ 153211 w 606157"/>
                  <a:gd name="connsiteY51" fmla="*/ 19531 h 480339"/>
                  <a:gd name="connsiteX52" fmla="*/ 91242 w 606157"/>
                  <a:gd name="connsiteY52" fmla="*/ 81348 h 480339"/>
                  <a:gd name="connsiteX53" fmla="*/ 153211 w 606157"/>
                  <a:gd name="connsiteY53" fmla="*/ 143262 h 480339"/>
                  <a:gd name="connsiteX54" fmla="*/ 215081 w 606157"/>
                  <a:gd name="connsiteY54" fmla="*/ 81348 h 480339"/>
                  <a:gd name="connsiteX55" fmla="*/ 153211 w 606157"/>
                  <a:gd name="connsiteY55" fmla="*/ 19531 h 480339"/>
                  <a:gd name="connsiteX56" fmla="*/ 368295 w 606157"/>
                  <a:gd name="connsiteY56" fmla="*/ 0 h 480339"/>
                  <a:gd name="connsiteX57" fmla="*/ 449714 w 606157"/>
                  <a:gd name="connsiteY57" fmla="*/ 81348 h 480339"/>
                  <a:gd name="connsiteX58" fmla="*/ 368295 w 606157"/>
                  <a:gd name="connsiteY58" fmla="*/ 162794 h 480339"/>
                  <a:gd name="connsiteX59" fmla="*/ 286778 w 606157"/>
                  <a:gd name="connsiteY59" fmla="*/ 81348 h 480339"/>
                  <a:gd name="connsiteX60" fmla="*/ 368295 w 606157"/>
                  <a:gd name="connsiteY60" fmla="*/ 0 h 480339"/>
                  <a:gd name="connsiteX61" fmla="*/ 153211 w 606157"/>
                  <a:gd name="connsiteY61" fmla="*/ 0 h 480339"/>
                  <a:gd name="connsiteX62" fmla="*/ 234630 w 606157"/>
                  <a:gd name="connsiteY62" fmla="*/ 81348 h 480339"/>
                  <a:gd name="connsiteX63" fmla="*/ 153211 w 606157"/>
                  <a:gd name="connsiteY63" fmla="*/ 162794 h 480339"/>
                  <a:gd name="connsiteX64" fmla="*/ 71694 w 606157"/>
                  <a:gd name="connsiteY64" fmla="*/ 81348 h 480339"/>
                  <a:gd name="connsiteX65" fmla="*/ 153211 w 606157"/>
                  <a:gd name="connsiteY65" fmla="*/ 0 h 4803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06157" h="480339">
                    <a:moveTo>
                      <a:pt x="511657" y="343654"/>
                    </a:moveTo>
                    <a:cubicBezTo>
                      <a:pt x="517131" y="343654"/>
                      <a:pt x="521432" y="348049"/>
                      <a:pt x="521432" y="353421"/>
                    </a:cubicBezTo>
                    <a:lnTo>
                      <a:pt x="521432" y="376178"/>
                    </a:lnTo>
                    <a:lnTo>
                      <a:pt x="544305" y="376178"/>
                    </a:lnTo>
                    <a:cubicBezTo>
                      <a:pt x="549682" y="376178"/>
                      <a:pt x="554080" y="380573"/>
                      <a:pt x="554080" y="385945"/>
                    </a:cubicBezTo>
                    <a:cubicBezTo>
                      <a:pt x="554080" y="391414"/>
                      <a:pt x="549682" y="395712"/>
                      <a:pt x="544305" y="395712"/>
                    </a:cubicBezTo>
                    <a:lnTo>
                      <a:pt x="521432" y="395712"/>
                    </a:lnTo>
                    <a:lnTo>
                      <a:pt x="521432" y="418566"/>
                    </a:lnTo>
                    <a:cubicBezTo>
                      <a:pt x="521432" y="423938"/>
                      <a:pt x="517131" y="428333"/>
                      <a:pt x="511657" y="428333"/>
                    </a:cubicBezTo>
                    <a:cubicBezTo>
                      <a:pt x="506281" y="428333"/>
                      <a:pt x="501882" y="423938"/>
                      <a:pt x="501882" y="418566"/>
                    </a:cubicBezTo>
                    <a:lnTo>
                      <a:pt x="501882" y="395712"/>
                    </a:lnTo>
                    <a:lnTo>
                      <a:pt x="479106" y="395712"/>
                    </a:lnTo>
                    <a:cubicBezTo>
                      <a:pt x="473730" y="395712"/>
                      <a:pt x="469331" y="391414"/>
                      <a:pt x="469331" y="385945"/>
                    </a:cubicBezTo>
                    <a:cubicBezTo>
                      <a:pt x="469331" y="380573"/>
                      <a:pt x="473730" y="376178"/>
                      <a:pt x="479106" y="376178"/>
                    </a:cubicBezTo>
                    <a:lnTo>
                      <a:pt x="501882" y="376178"/>
                    </a:lnTo>
                    <a:lnTo>
                      <a:pt x="501882" y="353421"/>
                    </a:lnTo>
                    <a:cubicBezTo>
                      <a:pt x="501882" y="348049"/>
                      <a:pt x="506281" y="343654"/>
                      <a:pt x="511657" y="343654"/>
                    </a:cubicBezTo>
                    <a:close/>
                    <a:moveTo>
                      <a:pt x="511621" y="311170"/>
                    </a:moveTo>
                    <a:cubicBezTo>
                      <a:pt x="470366" y="311170"/>
                      <a:pt x="436735" y="344750"/>
                      <a:pt x="436735" y="385944"/>
                    </a:cubicBezTo>
                    <a:cubicBezTo>
                      <a:pt x="436735" y="427236"/>
                      <a:pt x="470366" y="460816"/>
                      <a:pt x="511621" y="460816"/>
                    </a:cubicBezTo>
                    <a:cubicBezTo>
                      <a:pt x="552975" y="460816"/>
                      <a:pt x="586605" y="427236"/>
                      <a:pt x="586605" y="385944"/>
                    </a:cubicBezTo>
                    <a:cubicBezTo>
                      <a:pt x="586605" y="344750"/>
                      <a:pt x="552975" y="311170"/>
                      <a:pt x="511621" y="311170"/>
                    </a:cubicBezTo>
                    <a:close/>
                    <a:moveTo>
                      <a:pt x="511621" y="291647"/>
                    </a:moveTo>
                    <a:cubicBezTo>
                      <a:pt x="563729" y="291647"/>
                      <a:pt x="606157" y="333915"/>
                      <a:pt x="606157" y="385944"/>
                    </a:cubicBezTo>
                    <a:cubicBezTo>
                      <a:pt x="606157" y="437974"/>
                      <a:pt x="563729" y="480339"/>
                      <a:pt x="511621" y="480339"/>
                    </a:cubicBezTo>
                    <a:cubicBezTo>
                      <a:pt x="459514" y="480339"/>
                      <a:pt x="417183" y="437974"/>
                      <a:pt x="417183" y="385944"/>
                    </a:cubicBezTo>
                    <a:cubicBezTo>
                      <a:pt x="417183" y="333915"/>
                      <a:pt x="459514" y="291647"/>
                      <a:pt x="511621" y="291647"/>
                    </a:cubicBezTo>
                    <a:close/>
                    <a:moveTo>
                      <a:pt x="368279" y="200476"/>
                    </a:moveTo>
                    <a:cubicBezTo>
                      <a:pt x="416085" y="200476"/>
                      <a:pt x="460274" y="222135"/>
                      <a:pt x="489505" y="259991"/>
                    </a:cubicBezTo>
                    <a:cubicBezTo>
                      <a:pt x="492829" y="264284"/>
                      <a:pt x="492047" y="270333"/>
                      <a:pt x="487746" y="273650"/>
                    </a:cubicBezTo>
                    <a:cubicBezTo>
                      <a:pt x="485986" y="275016"/>
                      <a:pt x="483835" y="275699"/>
                      <a:pt x="481782" y="275699"/>
                    </a:cubicBezTo>
                    <a:cubicBezTo>
                      <a:pt x="478849" y="275699"/>
                      <a:pt x="475916" y="274430"/>
                      <a:pt x="474059" y="271894"/>
                    </a:cubicBezTo>
                    <a:cubicBezTo>
                      <a:pt x="448542" y="238917"/>
                      <a:pt x="409926" y="219989"/>
                      <a:pt x="368279" y="219989"/>
                    </a:cubicBezTo>
                    <a:cubicBezTo>
                      <a:pt x="341492" y="219989"/>
                      <a:pt x="315683" y="227892"/>
                      <a:pt x="293588" y="242819"/>
                    </a:cubicBezTo>
                    <a:cubicBezTo>
                      <a:pt x="289091" y="245844"/>
                      <a:pt x="283030" y="244673"/>
                      <a:pt x="279999" y="240185"/>
                    </a:cubicBezTo>
                    <a:cubicBezTo>
                      <a:pt x="276969" y="235697"/>
                      <a:pt x="278142" y="229648"/>
                      <a:pt x="282639" y="226623"/>
                    </a:cubicBezTo>
                    <a:cubicBezTo>
                      <a:pt x="307960" y="209549"/>
                      <a:pt x="337582" y="200476"/>
                      <a:pt x="368279" y="200476"/>
                    </a:cubicBezTo>
                    <a:close/>
                    <a:moveTo>
                      <a:pt x="153211" y="200476"/>
                    </a:moveTo>
                    <a:cubicBezTo>
                      <a:pt x="237688" y="200476"/>
                      <a:pt x="306325" y="269099"/>
                      <a:pt x="306325" y="353439"/>
                    </a:cubicBezTo>
                    <a:cubicBezTo>
                      <a:pt x="306325" y="358808"/>
                      <a:pt x="302023" y="363200"/>
                      <a:pt x="296547" y="363200"/>
                    </a:cubicBezTo>
                    <a:cubicBezTo>
                      <a:pt x="291170" y="363200"/>
                      <a:pt x="286770" y="358808"/>
                      <a:pt x="286770" y="353439"/>
                    </a:cubicBezTo>
                    <a:cubicBezTo>
                      <a:pt x="286770" y="279837"/>
                      <a:pt x="226835" y="219999"/>
                      <a:pt x="153211" y="219999"/>
                    </a:cubicBezTo>
                    <a:cubicBezTo>
                      <a:pt x="79490" y="219999"/>
                      <a:pt x="19554" y="279837"/>
                      <a:pt x="19554" y="353439"/>
                    </a:cubicBezTo>
                    <a:cubicBezTo>
                      <a:pt x="19554" y="358808"/>
                      <a:pt x="15155" y="363200"/>
                      <a:pt x="9777" y="363200"/>
                    </a:cubicBezTo>
                    <a:cubicBezTo>
                      <a:pt x="4400" y="363200"/>
                      <a:pt x="0" y="358808"/>
                      <a:pt x="0" y="353439"/>
                    </a:cubicBezTo>
                    <a:cubicBezTo>
                      <a:pt x="0" y="269099"/>
                      <a:pt x="68735" y="200476"/>
                      <a:pt x="153211" y="200476"/>
                    </a:cubicBezTo>
                    <a:close/>
                    <a:moveTo>
                      <a:pt x="368295" y="19531"/>
                    </a:moveTo>
                    <a:cubicBezTo>
                      <a:pt x="334085" y="19531"/>
                      <a:pt x="306326" y="47266"/>
                      <a:pt x="306326" y="81348"/>
                    </a:cubicBezTo>
                    <a:cubicBezTo>
                      <a:pt x="306326" y="115528"/>
                      <a:pt x="334085" y="143262"/>
                      <a:pt x="368295" y="143262"/>
                    </a:cubicBezTo>
                    <a:cubicBezTo>
                      <a:pt x="402407" y="143262"/>
                      <a:pt x="430165" y="115528"/>
                      <a:pt x="430165" y="81348"/>
                    </a:cubicBezTo>
                    <a:cubicBezTo>
                      <a:pt x="430165" y="47266"/>
                      <a:pt x="402407" y="19531"/>
                      <a:pt x="368295" y="19531"/>
                    </a:cubicBezTo>
                    <a:close/>
                    <a:moveTo>
                      <a:pt x="153211" y="19531"/>
                    </a:moveTo>
                    <a:cubicBezTo>
                      <a:pt x="119001" y="19531"/>
                      <a:pt x="91242" y="47266"/>
                      <a:pt x="91242" y="81348"/>
                    </a:cubicBezTo>
                    <a:cubicBezTo>
                      <a:pt x="91242" y="115528"/>
                      <a:pt x="119001" y="143262"/>
                      <a:pt x="153211" y="143262"/>
                    </a:cubicBezTo>
                    <a:cubicBezTo>
                      <a:pt x="187323" y="143262"/>
                      <a:pt x="215081" y="115528"/>
                      <a:pt x="215081" y="81348"/>
                    </a:cubicBezTo>
                    <a:cubicBezTo>
                      <a:pt x="215081" y="47266"/>
                      <a:pt x="187323" y="19531"/>
                      <a:pt x="153211" y="19531"/>
                    </a:cubicBezTo>
                    <a:close/>
                    <a:moveTo>
                      <a:pt x="368295" y="0"/>
                    </a:moveTo>
                    <a:cubicBezTo>
                      <a:pt x="413158" y="0"/>
                      <a:pt x="449714" y="36523"/>
                      <a:pt x="449714" y="81348"/>
                    </a:cubicBezTo>
                    <a:cubicBezTo>
                      <a:pt x="449714" y="126270"/>
                      <a:pt x="413158" y="162794"/>
                      <a:pt x="368295" y="162794"/>
                    </a:cubicBezTo>
                    <a:cubicBezTo>
                      <a:pt x="323333" y="162794"/>
                      <a:pt x="286778" y="126270"/>
                      <a:pt x="286778" y="81348"/>
                    </a:cubicBezTo>
                    <a:cubicBezTo>
                      <a:pt x="286778" y="36523"/>
                      <a:pt x="323333" y="0"/>
                      <a:pt x="368295" y="0"/>
                    </a:cubicBezTo>
                    <a:close/>
                    <a:moveTo>
                      <a:pt x="153211" y="0"/>
                    </a:moveTo>
                    <a:cubicBezTo>
                      <a:pt x="198074" y="0"/>
                      <a:pt x="234630" y="36523"/>
                      <a:pt x="234630" y="81348"/>
                    </a:cubicBezTo>
                    <a:cubicBezTo>
                      <a:pt x="234630" y="126270"/>
                      <a:pt x="198074" y="162794"/>
                      <a:pt x="153211" y="162794"/>
                    </a:cubicBezTo>
                    <a:cubicBezTo>
                      <a:pt x="108249" y="162794"/>
                      <a:pt x="71694" y="126270"/>
                      <a:pt x="71694" y="81348"/>
                    </a:cubicBezTo>
                    <a:cubicBezTo>
                      <a:pt x="71694" y="36523"/>
                      <a:pt x="108249" y="0"/>
                      <a:pt x="153211" y="0"/>
                    </a:cubicBezTo>
                    <a:close/>
                  </a:path>
                </a:pathLst>
              </a:custGeom>
              <a:solidFill>
                <a:schemeClr val="accent1"/>
              </a:solidFill>
              <a:ln>
                <a:noFill/>
              </a:ln>
            </p:spPr>
            <p:txBody>
              <a:bodyPr anchor="ctr"/>
              <a:lstStyle/>
              <a:p>
                <a:pPr algn="ctr"/>
              </a:p>
            </p:txBody>
          </p:sp>
        </p:grpSp>
        <p:grpSp>
          <p:nvGrpSpPr>
            <p:cNvPr id="69" name="组合 68" descr="c1d119d1-06a0-43ad-9718-18499620d976"/>
            <p:cNvGrpSpPr/>
            <p:nvPr/>
          </p:nvGrpSpPr>
          <p:grpSpPr>
            <a:xfrm>
              <a:off x="5273069" y="3171172"/>
              <a:ext cx="6245860" cy="1488440"/>
              <a:chOff x="5273069" y="3171172"/>
              <a:chExt cx="6245860" cy="1488440"/>
            </a:xfrm>
          </p:grpSpPr>
          <p:sp>
            <p:nvSpPr>
              <p:cNvPr id="61" name="Number2" descr="5033b07b-1281-4b34-9dec-f9cb9a6aefa2"/>
              <p:cNvSpPr/>
              <p:nvPr/>
            </p:nvSpPr>
            <p:spPr>
              <a:xfrm>
                <a:off x="5273069" y="3426900"/>
                <a:ext cx="2430780" cy="663507"/>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chorCtr="1">
                <a:normAutofit/>
              </a:bodyPr>
              <a:lstStyle/>
              <a:p>
                <a:pPr algn="l" eaLnBrk="1" hangingPunct="1">
                  <a:spcBef>
                    <a:spcPct val="0"/>
                  </a:spcBef>
                  <a:buFontTx/>
                  <a:buNone/>
                </a:pPr>
                <a:r>
                  <a:rPr lang="zh-CN" altLang="en-US" sz="1600" b="1" dirty="0">
                    <a:solidFill>
                      <a:schemeClr val="tx1"/>
                    </a:solidFill>
                    <a:sym typeface="+mn-ea"/>
                  </a:rPr>
                  <a:t>实施期限</a:t>
                </a:r>
                <a:endParaRPr lang="zh-CN" altLang="en-US" sz="1600" b="1" dirty="0">
                  <a:solidFill>
                    <a:schemeClr val="tx1"/>
                  </a:solidFill>
                  <a:sym typeface="+mn-ea"/>
                </a:endParaRPr>
              </a:p>
            </p:txBody>
          </p:sp>
          <p:sp>
            <p:nvSpPr>
              <p:cNvPr id="8" name="Text2" descr="7de34b07-86f6-4e04-8ce5-db9d6b9d30e9"/>
              <p:cNvSpPr/>
              <p:nvPr/>
            </p:nvSpPr>
            <p:spPr bwMode="auto">
              <a:xfrm>
                <a:off x="8638569" y="3171172"/>
                <a:ext cx="2880360" cy="1488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Autofit/>
              </a:bodyPr>
              <a:lstStyle/>
              <a:p>
                <a:pPr algn="ctr">
                  <a:lnSpc>
                    <a:spcPct val="120000"/>
                  </a:lnSpc>
                </a:pPr>
                <a:r>
                  <a:rPr lang="zh-CN" altLang="en-US" sz="1400" dirty="0">
                    <a:latin typeface="Times New Roman" panose="02020603050405020304" charset="0"/>
                    <a:ea typeface="方正兰亭黑简体" panose="02000000000000000000" charset="-122"/>
                    <a:cs typeface="Times New Roman" panose="02020603050405020304" charset="0"/>
                    <a:sym typeface="方正兰亭黑简体" panose="02000000000000000000" charset="-122"/>
                  </a:rPr>
                  <a:t>2025年1月1日至2025年12月31日。</a:t>
                </a:r>
                <a:endParaRPr lang="zh-CN" altLang="en-US" sz="1400" dirty="0">
                  <a:latin typeface="Times New Roman" panose="02020603050405020304" charset="0"/>
                  <a:ea typeface="方正兰亭黑简体" panose="02000000000000000000" charset="-122"/>
                  <a:cs typeface="Times New Roman" panose="02020603050405020304" charset="0"/>
                  <a:sym typeface="方正兰亭黑简体" panose="02000000000000000000" charset="-122"/>
                </a:endParaRPr>
              </a:p>
              <a:p>
                <a:pPr>
                  <a:lnSpc>
                    <a:spcPct val="120000"/>
                  </a:lnSpc>
                </a:pPr>
                <a:endParaRPr lang="zh-CN" altLang="en-US" sz="1100" dirty="0"/>
              </a:p>
              <a:p>
                <a:pPr>
                  <a:lnSpc>
                    <a:spcPct val="120000"/>
                  </a:lnSpc>
                </a:pPr>
                <a:r>
                  <a:rPr lang="en-US" altLang="zh-CN" sz="1100" dirty="0"/>
                  <a:t>    </a:t>
                </a:r>
                <a:r>
                  <a:rPr lang="zh-CN" altLang="en-US" sz="1100" dirty="0"/>
                  <a:t>★其中：</a:t>
                </a:r>
                <a:r>
                  <a:rPr lang="en-US" altLang="zh-CN" sz="1100" dirty="0"/>
                  <a:t>2024</a:t>
                </a:r>
                <a:r>
                  <a:rPr lang="zh-CN" altLang="en-US" sz="1100" dirty="0"/>
                  <a:t>年</a:t>
                </a:r>
                <a:r>
                  <a:rPr lang="en-US" altLang="zh-CN" sz="1100" dirty="0"/>
                  <a:t>7</a:t>
                </a:r>
                <a:r>
                  <a:rPr lang="zh-CN" altLang="en-US" sz="1100" dirty="0"/>
                  <a:t>月</a:t>
                </a:r>
                <a:r>
                  <a:rPr lang="en-US" altLang="zh-CN" sz="1100" dirty="0"/>
                  <a:t>31</a:t>
                </a:r>
                <a:r>
                  <a:rPr lang="zh-CN" altLang="en-US" sz="1100" dirty="0"/>
                  <a:t>日（含）起至</a:t>
                </a:r>
                <a:r>
                  <a:rPr lang="en-US" altLang="zh-CN" sz="1100" dirty="0"/>
                  <a:t>2024</a:t>
                </a:r>
                <a:r>
                  <a:rPr lang="zh-CN" altLang="en-US" sz="1100" dirty="0"/>
                  <a:t>年</a:t>
                </a:r>
                <a:r>
                  <a:rPr lang="en-US" altLang="zh-CN" sz="1100" dirty="0"/>
                  <a:t>12</a:t>
                </a:r>
                <a:r>
                  <a:rPr lang="zh-CN" altLang="en-US" sz="1100" dirty="0"/>
                  <a:t>月</a:t>
                </a:r>
                <a:r>
                  <a:rPr lang="en-US" altLang="zh-CN" sz="1100" dirty="0"/>
                  <a:t>31</a:t>
                </a:r>
                <a:r>
                  <a:rPr lang="zh-CN" altLang="en-US" sz="1100" dirty="0"/>
                  <a:t>日（含）止，已领取提前报废老旧营运货车补贴，但未新购营运货车的企业或个人，可申请</a:t>
                </a:r>
                <a:r>
                  <a:rPr lang="en-US" altLang="zh-CN" sz="1100" dirty="0"/>
                  <a:t>2025</a:t>
                </a:r>
                <a:r>
                  <a:rPr lang="zh-CN" altLang="en-US" sz="1100" dirty="0"/>
                  <a:t>年新购营运货车补贴。</a:t>
                </a:r>
                <a:endParaRPr lang="zh-CN" altLang="en-US" sz="1100" dirty="0"/>
              </a:p>
            </p:txBody>
          </p:sp>
          <p:sp>
            <p:nvSpPr>
              <p:cNvPr id="9" name="Bullet2" descr="4b4e5d07-10e7-4f63-9cf4-c423b15dbfbd"/>
              <p:cNvSpPr txBox="1"/>
              <p:nvPr/>
            </p:nvSpPr>
            <p:spPr bwMode="auto">
              <a:xfrm>
                <a:off x="8638689" y="3171807"/>
                <a:ext cx="2880211" cy="557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b" anchorCtr="0">
                <a:normAutofit/>
              </a:bodyPr>
              <a:lstStyle/>
              <a:p>
                <a:pPr eaLnBrk="1" hangingPunct="1">
                  <a:spcBef>
                    <a:spcPct val="0"/>
                  </a:spcBef>
                  <a:buFontTx/>
                  <a:buNone/>
                </a:pPr>
                <a:endParaRPr lang="en-US" dirty="0"/>
              </a:p>
            </p:txBody>
          </p:sp>
          <p:sp>
            <p:nvSpPr>
              <p:cNvPr id="10" name="Icon2" descr="99469d1b-6477-45c1-afa3-30742cc6c746"/>
              <p:cNvSpPr/>
              <p:nvPr/>
            </p:nvSpPr>
            <p:spPr bwMode="auto">
              <a:xfrm>
                <a:off x="8000142" y="3589386"/>
                <a:ext cx="461080" cy="332731"/>
              </a:xfrm>
              <a:custGeom>
                <a:avLst/>
                <a:gdLst>
                  <a:gd name="connsiteX0" fmla="*/ 91000 w 605879"/>
                  <a:gd name="connsiteY0" fmla="*/ 173662 h 437224"/>
                  <a:gd name="connsiteX1" fmla="*/ 331193 w 605879"/>
                  <a:gd name="connsiteY1" fmla="*/ 173662 h 437224"/>
                  <a:gd name="connsiteX2" fmla="*/ 342454 w 605879"/>
                  <a:gd name="connsiteY2" fmla="*/ 184882 h 437224"/>
                  <a:gd name="connsiteX3" fmla="*/ 331193 w 605879"/>
                  <a:gd name="connsiteY3" fmla="*/ 196102 h 437224"/>
                  <a:gd name="connsiteX4" fmla="*/ 91000 w 605879"/>
                  <a:gd name="connsiteY4" fmla="*/ 196102 h 437224"/>
                  <a:gd name="connsiteX5" fmla="*/ 79739 w 605879"/>
                  <a:gd name="connsiteY5" fmla="*/ 184882 h 437224"/>
                  <a:gd name="connsiteX6" fmla="*/ 91000 w 605879"/>
                  <a:gd name="connsiteY6" fmla="*/ 173662 h 437224"/>
                  <a:gd name="connsiteX7" fmla="*/ 421630 w 605879"/>
                  <a:gd name="connsiteY7" fmla="*/ 131441 h 437224"/>
                  <a:gd name="connsiteX8" fmla="*/ 423552 w 605879"/>
                  <a:gd name="connsiteY8" fmla="*/ 152274 h 437224"/>
                  <a:gd name="connsiteX9" fmla="*/ 275961 w 605879"/>
                  <a:gd name="connsiteY9" fmla="*/ 300986 h 437224"/>
                  <a:gd name="connsiteX10" fmla="*/ 408175 w 605879"/>
                  <a:gd name="connsiteY10" fmla="*/ 358277 h 437224"/>
                  <a:gd name="connsiteX11" fmla="*/ 418060 w 605879"/>
                  <a:gd name="connsiteY11" fmla="*/ 365267 h 437224"/>
                  <a:gd name="connsiteX12" fmla="*/ 488218 w 605879"/>
                  <a:gd name="connsiteY12" fmla="*/ 410360 h 437224"/>
                  <a:gd name="connsiteX13" fmla="*/ 474214 w 605879"/>
                  <a:gd name="connsiteY13" fmla="*/ 363348 h 437224"/>
                  <a:gd name="connsiteX14" fmla="*/ 482039 w 605879"/>
                  <a:gd name="connsiteY14" fmla="*/ 349916 h 437224"/>
                  <a:gd name="connsiteX15" fmla="*/ 583363 w 605879"/>
                  <a:gd name="connsiteY15" fmla="*/ 244928 h 437224"/>
                  <a:gd name="connsiteX16" fmla="*/ 421630 w 605879"/>
                  <a:gd name="connsiteY16" fmla="*/ 131441 h 437224"/>
                  <a:gd name="connsiteX17" fmla="*/ 75898 w 605879"/>
                  <a:gd name="connsiteY17" fmla="*/ 120173 h 437224"/>
                  <a:gd name="connsiteX18" fmla="*/ 340509 w 605879"/>
                  <a:gd name="connsiteY18" fmla="*/ 120173 h 437224"/>
                  <a:gd name="connsiteX19" fmla="*/ 351769 w 605879"/>
                  <a:gd name="connsiteY19" fmla="*/ 131428 h 437224"/>
                  <a:gd name="connsiteX20" fmla="*/ 340509 w 605879"/>
                  <a:gd name="connsiteY20" fmla="*/ 142683 h 437224"/>
                  <a:gd name="connsiteX21" fmla="*/ 75898 w 605879"/>
                  <a:gd name="connsiteY21" fmla="*/ 142683 h 437224"/>
                  <a:gd name="connsiteX22" fmla="*/ 64638 w 605879"/>
                  <a:gd name="connsiteY22" fmla="*/ 131428 h 437224"/>
                  <a:gd name="connsiteX23" fmla="*/ 75898 w 605879"/>
                  <a:gd name="connsiteY23" fmla="*/ 120173 h 437224"/>
                  <a:gd name="connsiteX24" fmla="*/ 210609 w 605879"/>
                  <a:gd name="connsiteY24" fmla="*/ 22478 h 437224"/>
                  <a:gd name="connsiteX25" fmla="*/ 22516 w 605879"/>
                  <a:gd name="connsiteY25" fmla="*/ 153508 h 437224"/>
                  <a:gd name="connsiteX26" fmla="*/ 139216 w 605879"/>
                  <a:gd name="connsiteY26" fmla="*/ 274807 h 437224"/>
                  <a:gd name="connsiteX27" fmla="*/ 147042 w 605879"/>
                  <a:gd name="connsiteY27" fmla="*/ 288102 h 437224"/>
                  <a:gd name="connsiteX28" fmla="*/ 130017 w 605879"/>
                  <a:gd name="connsiteY28" fmla="*/ 344297 h 437224"/>
                  <a:gd name="connsiteX29" fmla="*/ 214041 w 605879"/>
                  <a:gd name="connsiteY29" fmla="*/ 291254 h 437224"/>
                  <a:gd name="connsiteX30" fmla="*/ 223927 w 605879"/>
                  <a:gd name="connsiteY30" fmla="*/ 284264 h 437224"/>
                  <a:gd name="connsiteX31" fmla="*/ 398839 w 605879"/>
                  <a:gd name="connsiteY31" fmla="*/ 152960 h 437224"/>
                  <a:gd name="connsiteX32" fmla="*/ 369596 w 605879"/>
                  <a:gd name="connsiteY32" fmla="*/ 80592 h 437224"/>
                  <a:gd name="connsiteX33" fmla="*/ 210609 w 605879"/>
                  <a:gd name="connsiteY33" fmla="*/ 22478 h 437224"/>
                  <a:gd name="connsiteX34" fmla="*/ 210609 w 605879"/>
                  <a:gd name="connsiteY34" fmla="*/ 0 h 437224"/>
                  <a:gd name="connsiteX35" fmla="*/ 385796 w 605879"/>
                  <a:gd name="connsiteY35" fmla="*/ 64967 h 437224"/>
                  <a:gd name="connsiteX36" fmla="*/ 414079 w 605879"/>
                  <a:gd name="connsiteY36" fmla="*/ 109100 h 437224"/>
                  <a:gd name="connsiteX37" fmla="*/ 419845 w 605879"/>
                  <a:gd name="connsiteY37" fmla="*/ 108963 h 437224"/>
                  <a:gd name="connsiteX38" fmla="*/ 605879 w 605879"/>
                  <a:gd name="connsiteY38" fmla="*/ 244928 h 437224"/>
                  <a:gd name="connsiteX39" fmla="*/ 498515 w 605879"/>
                  <a:gd name="connsiteY39" fmla="*/ 368420 h 437224"/>
                  <a:gd name="connsiteX40" fmla="*/ 516088 w 605879"/>
                  <a:gd name="connsiteY40" fmla="*/ 414609 h 437224"/>
                  <a:gd name="connsiteX41" fmla="*/ 522953 w 605879"/>
                  <a:gd name="connsiteY41" fmla="*/ 428178 h 437224"/>
                  <a:gd name="connsiteX42" fmla="*/ 510185 w 605879"/>
                  <a:gd name="connsiteY42" fmla="*/ 437224 h 437224"/>
                  <a:gd name="connsiteX43" fmla="*/ 400487 w 605879"/>
                  <a:gd name="connsiteY43" fmla="*/ 380344 h 437224"/>
                  <a:gd name="connsiteX44" fmla="*/ 250836 w 605879"/>
                  <a:gd name="connsiteY44" fmla="*/ 304275 h 437224"/>
                  <a:gd name="connsiteX45" fmla="*/ 231752 w 605879"/>
                  <a:gd name="connsiteY45" fmla="*/ 306331 h 437224"/>
                  <a:gd name="connsiteX46" fmla="*/ 107639 w 605879"/>
                  <a:gd name="connsiteY46" fmla="*/ 371161 h 437224"/>
                  <a:gd name="connsiteX47" fmla="*/ 94596 w 605879"/>
                  <a:gd name="connsiteY47" fmla="*/ 361978 h 437224"/>
                  <a:gd name="connsiteX48" fmla="*/ 102009 w 605879"/>
                  <a:gd name="connsiteY48" fmla="*/ 348135 h 437224"/>
                  <a:gd name="connsiteX49" fmla="*/ 122741 w 605879"/>
                  <a:gd name="connsiteY49" fmla="*/ 293173 h 437224"/>
                  <a:gd name="connsiteX50" fmla="*/ 0 w 605879"/>
                  <a:gd name="connsiteY50" fmla="*/ 153508 h 437224"/>
                  <a:gd name="connsiteX51" fmla="*/ 210609 w 605879"/>
                  <a:gd name="connsiteY51" fmla="*/ 0 h 4372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605879" h="437224">
                    <a:moveTo>
                      <a:pt x="91000" y="173662"/>
                    </a:moveTo>
                    <a:lnTo>
                      <a:pt x="331193" y="173662"/>
                    </a:lnTo>
                    <a:cubicBezTo>
                      <a:pt x="337373" y="173662"/>
                      <a:pt x="342454" y="178725"/>
                      <a:pt x="342454" y="184882"/>
                    </a:cubicBezTo>
                    <a:cubicBezTo>
                      <a:pt x="342454" y="191040"/>
                      <a:pt x="337373" y="196102"/>
                      <a:pt x="331193" y="196102"/>
                    </a:cubicBezTo>
                    <a:lnTo>
                      <a:pt x="91000" y="196102"/>
                    </a:lnTo>
                    <a:cubicBezTo>
                      <a:pt x="84683" y="196102"/>
                      <a:pt x="79739" y="191040"/>
                      <a:pt x="79739" y="184882"/>
                    </a:cubicBezTo>
                    <a:cubicBezTo>
                      <a:pt x="79739" y="178725"/>
                      <a:pt x="84683" y="173662"/>
                      <a:pt x="91000" y="173662"/>
                    </a:cubicBezTo>
                    <a:close/>
                    <a:moveTo>
                      <a:pt x="421630" y="131441"/>
                    </a:moveTo>
                    <a:cubicBezTo>
                      <a:pt x="423003" y="138294"/>
                      <a:pt x="423552" y="145284"/>
                      <a:pt x="423552" y="152274"/>
                    </a:cubicBezTo>
                    <a:cubicBezTo>
                      <a:pt x="423552" y="220668"/>
                      <a:pt x="362456" y="281249"/>
                      <a:pt x="275961" y="300986"/>
                    </a:cubicBezTo>
                    <a:cubicBezTo>
                      <a:pt x="302047" y="334017"/>
                      <a:pt x="350924" y="355536"/>
                      <a:pt x="408175" y="358277"/>
                    </a:cubicBezTo>
                    <a:cubicBezTo>
                      <a:pt x="412569" y="358551"/>
                      <a:pt x="416413" y="361293"/>
                      <a:pt x="418060" y="365267"/>
                    </a:cubicBezTo>
                    <a:cubicBezTo>
                      <a:pt x="427259" y="388019"/>
                      <a:pt x="463505" y="403370"/>
                      <a:pt x="488218" y="410360"/>
                    </a:cubicBezTo>
                    <a:cubicBezTo>
                      <a:pt x="483962" y="399944"/>
                      <a:pt x="479156" y="385004"/>
                      <a:pt x="474214" y="363348"/>
                    </a:cubicBezTo>
                    <a:cubicBezTo>
                      <a:pt x="472841" y="357455"/>
                      <a:pt x="476273" y="351698"/>
                      <a:pt x="482039" y="349916"/>
                    </a:cubicBezTo>
                    <a:cubicBezTo>
                      <a:pt x="543685" y="332236"/>
                      <a:pt x="583500" y="290980"/>
                      <a:pt x="583363" y="244928"/>
                    </a:cubicBezTo>
                    <a:cubicBezTo>
                      <a:pt x="583363" y="182839"/>
                      <a:pt x="511009" y="132126"/>
                      <a:pt x="421630" y="131441"/>
                    </a:cubicBezTo>
                    <a:close/>
                    <a:moveTo>
                      <a:pt x="75898" y="120173"/>
                    </a:moveTo>
                    <a:lnTo>
                      <a:pt x="340509" y="120173"/>
                    </a:lnTo>
                    <a:cubicBezTo>
                      <a:pt x="346826" y="120173"/>
                      <a:pt x="351769" y="125114"/>
                      <a:pt x="351769" y="131428"/>
                    </a:cubicBezTo>
                    <a:cubicBezTo>
                      <a:pt x="351769" y="137604"/>
                      <a:pt x="346826" y="142683"/>
                      <a:pt x="340509" y="142683"/>
                    </a:cubicBezTo>
                    <a:lnTo>
                      <a:pt x="75898" y="142683"/>
                    </a:lnTo>
                    <a:cubicBezTo>
                      <a:pt x="69719" y="142683"/>
                      <a:pt x="64638" y="137604"/>
                      <a:pt x="64638" y="131428"/>
                    </a:cubicBezTo>
                    <a:cubicBezTo>
                      <a:pt x="64638" y="125114"/>
                      <a:pt x="69719" y="120173"/>
                      <a:pt x="75898" y="120173"/>
                    </a:cubicBezTo>
                    <a:close/>
                    <a:moveTo>
                      <a:pt x="210609" y="22478"/>
                    </a:moveTo>
                    <a:cubicBezTo>
                      <a:pt x="106952" y="22478"/>
                      <a:pt x="22516" y="81277"/>
                      <a:pt x="22516" y="153508"/>
                    </a:cubicBezTo>
                    <a:cubicBezTo>
                      <a:pt x="22516" y="206688"/>
                      <a:pt x="68372" y="254385"/>
                      <a:pt x="139216" y="274807"/>
                    </a:cubicBezTo>
                    <a:cubicBezTo>
                      <a:pt x="144983" y="276452"/>
                      <a:pt x="148415" y="282208"/>
                      <a:pt x="147042" y="288102"/>
                    </a:cubicBezTo>
                    <a:cubicBezTo>
                      <a:pt x="140864" y="314966"/>
                      <a:pt x="135097" y="332647"/>
                      <a:pt x="130017" y="344297"/>
                    </a:cubicBezTo>
                    <a:cubicBezTo>
                      <a:pt x="158437" y="336622"/>
                      <a:pt x="203058" y="318667"/>
                      <a:pt x="214041" y="291254"/>
                    </a:cubicBezTo>
                    <a:cubicBezTo>
                      <a:pt x="215689" y="287280"/>
                      <a:pt x="219533" y="284538"/>
                      <a:pt x="223927" y="284264"/>
                    </a:cubicBezTo>
                    <a:cubicBezTo>
                      <a:pt x="320170" y="279604"/>
                      <a:pt x="395407" y="223135"/>
                      <a:pt x="398839" y="152960"/>
                    </a:cubicBezTo>
                    <a:cubicBezTo>
                      <a:pt x="400075" y="126918"/>
                      <a:pt x="389915" y="101836"/>
                      <a:pt x="369596" y="80592"/>
                    </a:cubicBezTo>
                    <a:cubicBezTo>
                      <a:pt x="334860" y="44133"/>
                      <a:pt x="275412" y="22478"/>
                      <a:pt x="210609" y="22478"/>
                    </a:cubicBezTo>
                    <a:close/>
                    <a:moveTo>
                      <a:pt x="210609" y="0"/>
                    </a:moveTo>
                    <a:cubicBezTo>
                      <a:pt x="281453" y="0"/>
                      <a:pt x="346942" y="24260"/>
                      <a:pt x="385796" y="64967"/>
                    </a:cubicBezTo>
                    <a:cubicBezTo>
                      <a:pt x="398702" y="78536"/>
                      <a:pt x="408175" y="93338"/>
                      <a:pt x="414079" y="109100"/>
                    </a:cubicBezTo>
                    <a:cubicBezTo>
                      <a:pt x="416001" y="108963"/>
                      <a:pt x="417923" y="108963"/>
                      <a:pt x="419845" y="108963"/>
                    </a:cubicBezTo>
                    <a:cubicBezTo>
                      <a:pt x="522404" y="108963"/>
                      <a:pt x="606016" y="169955"/>
                      <a:pt x="605879" y="244928"/>
                    </a:cubicBezTo>
                    <a:cubicBezTo>
                      <a:pt x="605879" y="298519"/>
                      <a:pt x="564141" y="346079"/>
                      <a:pt x="498515" y="368420"/>
                    </a:cubicBezTo>
                    <a:cubicBezTo>
                      <a:pt x="506066" y="398025"/>
                      <a:pt x="512931" y="412279"/>
                      <a:pt x="516088" y="414609"/>
                    </a:cubicBezTo>
                    <a:cubicBezTo>
                      <a:pt x="524601" y="418858"/>
                      <a:pt x="523228" y="426671"/>
                      <a:pt x="522953" y="428178"/>
                    </a:cubicBezTo>
                    <a:cubicBezTo>
                      <a:pt x="522541" y="429686"/>
                      <a:pt x="520207" y="437224"/>
                      <a:pt x="510185" y="437224"/>
                    </a:cubicBezTo>
                    <a:cubicBezTo>
                      <a:pt x="497828" y="437224"/>
                      <a:pt x="423689" y="421325"/>
                      <a:pt x="400487" y="380344"/>
                    </a:cubicBezTo>
                    <a:cubicBezTo>
                      <a:pt x="333899" y="375410"/>
                      <a:pt x="277746" y="346764"/>
                      <a:pt x="250836" y="304275"/>
                    </a:cubicBezTo>
                    <a:cubicBezTo>
                      <a:pt x="244521" y="305098"/>
                      <a:pt x="238205" y="305783"/>
                      <a:pt x="231752" y="306331"/>
                    </a:cubicBezTo>
                    <a:cubicBezTo>
                      <a:pt x="206216" y="353069"/>
                      <a:pt x="121643" y="371161"/>
                      <a:pt x="107639" y="371161"/>
                    </a:cubicBezTo>
                    <a:cubicBezTo>
                      <a:pt x="97616" y="371161"/>
                      <a:pt x="95145" y="364171"/>
                      <a:pt x="94596" y="361978"/>
                    </a:cubicBezTo>
                    <a:cubicBezTo>
                      <a:pt x="94184" y="360470"/>
                      <a:pt x="92948" y="352658"/>
                      <a:pt x="102009" y="348135"/>
                    </a:cubicBezTo>
                    <a:cubicBezTo>
                      <a:pt x="105030" y="345942"/>
                      <a:pt x="113130" y="331550"/>
                      <a:pt x="122741" y="293173"/>
                    </a:cubicBezTo>
                    <a:cubicBezTo>
                      <a:pt x="47778" y="268228"/>
                      <a:pt x="0" y="214226"/>
                      <a:pt x="0" y="153508"/>
                    </a:cubicBezTo>
                    <a:cubicBezTo>
                      <a:pt x="0" y="68804"/>
                      <a:pt x="94458" y="0"/>
                      <a:pt x="210609" y="0"/>
                    </a:cubicBezTo>
                    <a:close/>
                  </a:path>
                </a:pathLst>
              </a:custGeom>
              <a:solidFill>
                <a:schemeClr val="tx2"/>
              </a:solidFill>
              <a:ln>
                <a:noFill/>
              </a:ln>
            </p:spPr>
            <p:txBody>
              <a:bodyPr anchor="ctr"/>
              <a:lstStyle/>
              <a:p>
                <a:pPr algn="ctr"/>
              </a:p>
            </p:txBody>
          </p:sp>
        </p:grpSp>
        <p:grpSp>
          <p:nvGrpSpPr>
            <p:cNvPr id="70" name="组合 69" descr="98e66a95-0f7b-4ebb-bfe8-e689bcbe7feb"/>
            <p:cNvGrpSpPr/>
            <p:nvPr/>
          </p:nvGrpSpPr>
          <p:grpSpPr>
            <a:xfrm>
              <a:off x="5273069" y="4752520"/>
              <a:ext cx="6245860" cy="1374775"/>
              <a:chOff x="5273069" y="4752520"/>
              <a:chExt cx="6245860" cy="1374775"/>
            </a:xfrm>
          </p:grpSpPr>
          <p:sp>
            <p:nvSpPr>
              <p:cNvPr id="59" name="Number3" descr="cb7940ea-25f5-4265-86ed-92ff0fcb0e76"/>
              <p:cNvSpPr/>
              <p:nvPr/>
            </p:nvSpPr>
            <p:spPr>
              <a:xfrm>
                <a:off x="5273069" y="5007613"/>
                <a:ext cx="2430780" cy="663507"/>
              </a:xfrm>
              <a:prstGeom prst="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wrap="none" anchor="ctr" anchorCtr="1">
                <a:normAutofit/>
              </a:bodyPr>
              <a:lstStyle/>
              <a:p>
                <a:pPr algn="l" eaLnBrk="1" hangingPunct="1">
                  <a:spcBef>
                    <a:spcPct val="0"/>
                  </a:spcBef>
                  <a:buFontTx/>
                  <a:buNone/>
                </a:pPr>
                <a:r>
                  <a:rPr lang="zh-CN" altLang="en-US" sz="1600" b="1" dirty="0">
                    <a:solidFill>
                      <a:schemeClr val="tx1"/>
                    </a:solidFill>
                    <a:sym typeface="+mn-ea"/>
                  </a:rPr>
                  <a:t>差异化补贴</a:t>
                </a:r>
                <a:endParaRPr lang="zh-CN" altLang="en-US" sz="1600" b="1" dirty="0">
                  <a:solidFill>
                    <a:schemeClr val="tx1"/>
                  </a:solidFill>
                  <a:sym typeface="+mn-ea"/>
                </a:endParaRPr>
              </a:p>
            </p:txBody>
          </p:sp>
          <p:sp>
            <p:nvSpPr>
              <p:cNvPr id="12" name="Text3" descr="660f0dc2-c18f-4bf0-8e7d-2563b76f3886"/>
              <p:cNvSpPr/>
              <p:nvPr/>
            </p:nvSpPr>
            <p:spPr bwMode="auto">
              <a:xfrm>
                <a:off x="8638569" y="4909365"/>
                <a:ext cx="2880360" cy="1217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t" anchorCtr="0">
                <a:normAutofit/>
              </a:bodyPr>
              <a:lstStyle/>
              <a:p>
                <a:pPr>
                  <a:lnSpc>
                    <a:spcPct val="120000"/>
                  </a:lnSpc>
                </a:pPr>
                <a:r>
                  <a:rPr lang="en-US" altLang="zh-CN" sz="1200" dirty="0"/>
                  <a:t>    </a:t>
                </a:r>
                <a:r>
                  <a:rPr lang="zh-CN" altLang="en-US" sz="1200" dirty="0"/>
                  <a:t>按报废车辆类型、提前报废时间和新购车辆动力类型实施差别化补贴。详见附件</a:t>
                </a:r>
                <a:r>
                  <a:rPr lang="en-US" altLang="zh-CN" sz="1200" dirty="0"/>
                  <a:t>1 </a:t>
                </a:r>
                <a:r>
                  <a:rPr lang="zh-CN" altLang="en-US" sz="1200" dirty="0"/>
                  <a:t>。</a:t>
                </a:r>
                <a:endParaRPr lang="zh-CN" altLang="en-US" sz="1200" dirty="0"/>
              </a:p>
            </p:txBody>
          </p:sp>
          <p:sp>
            <p:nvSpPr>
              <p:cNvPr id="13" name="Bullet3" descr="f519aaf7-58c4-4f91-ad9d-28f96ded2557"/>
              <p:cNvSpPr txBox="1"/>
              <p:nvPr/>
            </p:nvSpPr>
            <p:spPr bwMode="auto">
              <a:xfrm>
                <a:off x="8638689" y="4752520"/>
                <a:ext cx="2880211" cy="557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nchor="b" anchorCtr="0">
                <a:normAutofit/>
              </a:bodyPr>
              <a:lstStyle/>
              <a:p>
                <a:pPr eaLnBrk="1" hangingPunct="1">
                  <a:spcBef>
                    <a:spcPct val="0"/>
                  </a:spcBef>
                  <a:buFontTx/>
                  <a:buNone/>
                </a:pPr>
                <a:endParaRPr lang="en-US" dirty="0"/>
              </a:p>
            </p:txBody>
          </p:sp>
          <p:sp>
            <p:nvSpPr>
              <p:cNvPr id="14" name="Icon3" descr="25520049-c39a-46ac-95f1-7630931a1573"/>
              <p:cNvSpPr/>
              <p:nvPr/>
            </p:nvSpPr>
            <p:spPr bwMode="auto">
              <a:xfrm>
                <a:off x="8007236" y="5105925"/>
                <a:ext cx="446892" cy="461080"/>
              </a:xfrm>
              <a:custGeom>
                <a:avLst/>
                <a:gdLst>
                  <a:gd name="T0" fmla="*/ 614 w 834"/>
                  <a:gd name="T1" fmla="*/ 393 h 862"/>
                  <a:gd name="T2" fmla="*/ 548 w 834"/>
                  <a:gd name="T3" fmla="*/ 370 h 862"/>
                  <a:gd name="T4" fmla="*/ 551 w 834"/>
                  <a:gd name="T5" fmla="*/ 312 h 862"/>
                  <a:gd name="T6" fmla="*/ 627 w 834"/>
                  <a:gd name="T7" fmla="*/ 313 h 862"/>
                  <a:gd name="T8" fmla="*/ 615 w 834"/>
                  <a:gd name="T9" fmla="*/ 345 h 862"/>
                  <a:gd name="T10" fmla="*/ 587 w 834"/>
                  <a:gd name="T11" fmla="*/ 324 h 862"/>
                  <a:gd name="T12" fmla="*/ 563 w 834"/>
                  <a:gd name="T13" fmla="*/ 342 h 862"/>
                  <a:gd name="T14" fmla="*/ 596 w 834"/>
                  <a:gd name="T15" fmla="*/ 359 h 862"/>
                  <a:gd name="T16" fmla="*/ 646 w 834"/>
                  <a:gd name="T17" fmla="*/ 402 h 862"/>
                  <a:gd name="T18" fmla="*/ 590 w 834"/>
                  <a:gd name="T19" fmla="*/ 444 h 862"/>
                  <a:gd name="T20" fmla="*/ 534 w 834"/>
                  <a:gd name="T21" fmla="*/ 398 h 862"/>
                  <a:gd name="T22" fmla="*/ 570 w 834"/>
                  <a:gd name="T23" fmla="*/ 415 h 862"/>
                  <a:gd name="T24" fmla="*/ 612 w 834"/>
                  <a:gd name="T25" fmla="*/ 416 h 862"/>
                  <a:gd name="T26" fmla="*/ 403 w 834"/>
                  <a:gd name="T27" fmla="*/ 440 h 862"/>
                  <a:gd name="T28" fmla="*/ 437 w 834"/>
                  <a:gd name="T29" fmla="*/ 333 h 862"/>
                  <a:gd name="T30" fmla="*/ 473 w 834"/>
                  <a:gd name="T31" fmla="*/ 440 h 862"/>
                  <a:gd name="T32" fmla="*/ 524 w 834"/>
                  <a:gd name="T33" fmla="*/ 304 h 862"/>
                  <a:gd name="T34" fmla="*/ 496 w 834"/>
                  <a:gd name="T35" fmla="*/ 304 h 862"/>
                  <a:gd name="T36" fmla="*/ 473 w 834"/>
                  <a:gd name="T37" fmla="*/ 403 h 862"/>
                  <a:gd name="T38" fmla="*/ 438 w 834"/>
                  <a:gd name="T39" fmla="*/ 304 h 862"/>
                  <a:gd name="T40" fmla="*/ 404 w 834"/>
                  <a:gd name="T41" fmla="*/ 404 h 862"/>
                  <a:gd name="T42" fmla="*/ 366 w 834"/>
                  <a:gd name="T43" fmla="*/ 304 h 862"/>
                  <a:gd name="T44" fmla="*/ 389 w 834"/>
                  <a:gd name="T45" fmla="*/ 440 h 862"/>
                  <a:gd name="T46" fmla="*/ 340 w 834"/>
                  <a:gd name="T47" fmla="*/ 428 h 862"/>
                  <a:gd name="T48" fmla="*/ 265 w 834"/>
                  <a:gd name="T49" fmla="*/ 416 h 862"/>
                  <a:gd name="T50" fmla="*/ 331 w 834"/>
                  <a:gd name="T51" fmla="*/ 381 h 862"/>
                  <a:gd name="T52" fmla="*/ 331 w 834"/>
                  <a:gd name="T53" fmla="*/ 357 h 862"/>
                  <a:gd name="T54" fmla="*/ 265 w 834"/>
                  <a:gd name="T55" fmla="*/ 328 h 862"/>
                  <a:gd name="T56" fmla="*/ 336 w 834"/>
                  <a:gd name="T57" fmla="*/ 316 h 862"/>
                  <a:gd name="T58" fmla="*/ 236 w 834"/>
                  <a:gd name="T59" fmla="*/ 304 h 862"/>
                  <a:gd name="T60" fmla="*/ 340 w 834"/>
                  <a:gd name="T61" fmla="*/ 440 h 862"/>
                  <a:gd name="T62" fmla="*/ 340 w 834"/>
                  <a:gd name="T63" fmla="*/ 428 h 862"/>
                  <a:gd name="T64" fmla="*/ 98 w 834"/>
                  <a:gd name="T65" fmla="*/ 440 h 862"/>
                  <a:gd name="T66" fmla="*/ 125 w 834"/>
                  <a:gd name="T67" fmla="*/ 440 h 862"/>
                  <a:gd name="T68" fmla="*/ 181 w 834"/>
                  <a:gd name="T69" fmla="*/ 440 h 862"/>
                  <a:gd name="T70" fmla="*/ 209 w 834"/>
                  <a:gd name="T71" fmla="*/ 440 h 862"/>
                  <a:gd name="T72" fmla="*/ 196 w 834"/>
                  <a:gd name="T73" fmla="*/ 304 h 862"/>
                  <a:gd name="T74" fmla="*/ 182 w 834"/>
                  <a:gd name="T75" fmla="*/ 400 h 862"/>
                  <a:gd name="T76" fmla="*/ 113 w 834"/>
                  <a:gd name="T77" fmla="*/ 304 h 862"/>
                  <a:gd name="T78" fmla="*/ 834 w 834"/>
                  <a:gd name="T79" fmla="*/ 0 h 862"/>
                  <a:gd name="T80" fmla="*/ 743 w 834"/>
                  <a:gd name="T81" fmla="*/ 555 h 862"/>
                  <a:gd name="T82" fmla="*/ 551 w 834"/>
                  <a:gd name="T83" fmla="*/ 643 h 862"/>
                  <a:gd name="T84" fmla="*/ 420 w 834"/>
                  <a:gd name="T85" fmla="*/ 772 h 862"/>
                  <a:gd name="T86" fmla="*/ 329 w 834"/>
                  <a:gd name="T87" fmla="*/ 643 h 862"/>
                  <a:gd name="T88" fmla="*/ 0 w 834"/>
                  <a:gd name="T89" fmla="*/ 88 h 862"/>
                  <a:gd name="T90" fmla="*/ 91 w 834"/>
                  <a:gd name="T91" fmla="*/ 0 h 862"/>
                  <a:gd name="T92" fmla="*/ 707 w 834"/>
                  <a:gd name="T93" fmla="*/ 125 h 862"/>
                  <a:gd name="T94" fmla="*/ 109 w 834"/>
                  <a:gd name="T95" fmla="*/ 125 h 862"/>
                  <a:gd name="T96" fmla="*/ 37 w 834"/>
                  <a:gd name="T97" fmla="*/ 125 h 862"/>
                  <a:gd name="T98" fmla="*/ 366 w 834"/>
                  <a:gd name="T99" fmla="*/ 606 h 862"/>
                  <a:gd name="T100" fmla="*/ 420 w 834"/>
                  <a:gd name="T101" fmla="*/ 720 h 862"/>
                  <a:gd name="T102" fmla="*/ 456 w 834"/>
                  <a:gd name="T103" fmla="*/ 683 h 862"/>
                  <a:gd name="T104" fmla="*/ 536 w 834"/>
                  <a:gd name="T105" fmla="*/ 606 h 862"/>
                  <a:gd name="T106" fmla="*/ 587 w 834"/>
                  <a:gd name="T107" fmla="*/ 606 h 862"/>
                  <a:gd name="T108" fmla="*/ 707 w 834"/>
                  <a:gd name="T109" fmla="*/ 554 h 862"/>
                  <a:gd name="T110" fmla="*/ 707 w 834"/>
                  <a:gd name="T111" fmla="*/ 518 h 862"/>
                  <a:gd name="T112" fmla="*/ 707 w 834"/>
                  <a:gd name="T113" fmla="*/ 125 h 862"/>
                  <a:gd name="T114" fmla="*/ 127 w 834"/>
                  <a:gd name="T115" fmla="*/ 37 h 862"/>
                  <a:gd name="T116" fmla="*/ 743 w 834"/>
                  <a:gd name="T117" fmla="*/ 88 h 862"/>
                  <a:gd name="T118" fmla="*/ 798 w 834"/>
                  <a:gd name="T119" fmla="*/ 518 h 862"/>
                  <a:gd name="T120" fmla="*/ 798 w 834"/>
                  <a:gd name="T121" fmla="*/ 37 h 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834" h="862">
                    <a:moveTo>
                      <a:pt x="619" y="404"/>
                    </a:moveTo>
                    <a:cubicBezTo>
                      <a:pt x="619" y="399"/>
                      <a:pt x="617" y="395"/>
                      <a:pt x="614" y="393"/>
                    </a:cubicBezTo>
                    <a:cubicBezTo>
                      <a:pt x="610" y="390"/>
                      <a:pt x="603" y="388"/>
                      <a:pt x="591" y="385"/>
                    </a:cubicBezTo>
                    <a:cubicBezTo>
                      <a:pt x="569" y="380"/>
                      <a:pt x="555" y="375"/>
                      <a:pt x="548" y="370"/>
                    </a:cubicBezTo>
                    <a:cubicBezTo>
                      <a:pt x="540" y="364"/>
                      <a:pt x="537" y="355"/>
                      <a:pt x="537" y="344"/>
                    </a:cubicBezTo>
                    <a:cubicBezTo>
                      <a:pt x="537" y="330"/>
                      <a:pt x="541" y="320"/>
                      <a:pt x="551" y="312"/>
                    </a:cubicBezTo>
                    <a:cubicBezTo>
                      <a:pt x="561" y="304"/>
                      <a:pt x="573" y="300"/>
                      <a:pt x="590" y="300"/>
                    </a:cubicBezTo>
                    <a:cubicBezTo>
                      <a:pt x="605" y="300"/>
                      <a:pt x="617" y="305"/>
                      <a:pt x="627" y="313"/>
                    </a:cubicBezTo>
                    <a:cubicBezTo>
                      <a:pt x="637" y="321"/>
                      <a:pt x="642" y="331"/>
                      <a:pt x="643" y="345"/>
                    </a:cubicBezTo>
                    <a:lnTo>
                      <a:pt x="615" y="345"/>
                    </a:lnTo>
                    <a:cubicBezTo>
                      <a:pt x="615" y="339"/>
                      <a:pt x="612" y="333"/>
                      <a:pt x="607" y="330"/>
                    </a:cubicBezTo>
                    <a:cubicBezTo>
                      <a:pt x="601" y="326"/>
                      <a:pt x="595" y="324"/>
                      <a:pt x="587" y="324"/>
                    </a:cubicBezTo>
                    <a:cubicBezTo>
                      <a:pt x="579" y="324"/>
                      <a:pt x="574" y="325"/>
                      <a:pt x="570" y="329"/>
                    </a:cubicBezTo>
                    <a:cubicBezTo>
                      <a:pt x="565" y="332"/>
                      <a:pt x="563" y="336"/>
                      <a:pt x="563" y="342"/>
                    </a:cubicBezTo>
                    <a:cubicBezTo>
                      <a:pt x="563" y="346"/>
                      <a:pt x="566" y="349"/>
                      <a:pt x="570" y="351"/>
                    </a:cubicBezTo>
                    <a:cubicBezTo>
                      <a:pt x="574" y="354"/>
                      <a:pt x="583" y="356"/>
                      <a:pt x="596" y="359"/>
                    </a:cubicBezTo>
                    <a:cubicBezTo>
                      <a:pt x="616" y="364"/>
                      <a:pt x="630" y="369"/>
                      <a:pt x="636" y="375"/>
                    </a:cubicBezTo>
                    <a:cubicBezTo>
                      <a:pt x="643" y="380"/>
                      <a:pt x="646" y="390"/>
                      <a:pt x="646" y="402"/>
                    </a:cubicBezTo>
                    <a:cubicBezTo>
                      <a:pt x="646" y="415"/>
                      <a:pt x="641" y="425"/>
                      <a:pt x="631" y="433"/>
                    </a:cubicBezTo>
                    <a:cubicBezTo>
                      <a:pt x="621" y="440"/>
                      <a:pt x="607" y="444"/>
                      <a:pt x="590" y="444"/>
                    </a:cubicBezTo>
                    <a:cubicBezTo>
                      <a:pt x="573" y="444"/>
                      <a:pt x="560" y="440"/>
                      <a:pt x="550" y="432"/>
                    </a:cubicBezTo>
                    <a:cubicBezTo>
                      <a:pt x="540" y="424"/>
                      <a:pt x="535" y="413"/>
                      <a:pt x="534" y="398"/>
                    </a:cubicBezTo>
                    <a:lnTo>
                      <a:pt x="562" y="398"/>
                    </a:lnTo>
                    <a:cubicBezTo>
                      <a:pt x="562" y="405"/>
                      <a:pt x="565" y="411"/>
                      <a:pt x="570" y="415"/>
                    </a:cubicBezTo>
                    <a:cubicBezTo>
                      <a:pt x="575" y="419"/>
                      <a:pt x="581" y="421"/>
                      <a:pt x="590" y="421"/>
                    </a:cubicBezTo>
                    <a:cubicBezTo>
                      <a:pt x="599" y="421"/>
                      <a:pt x="606" y="419"/>
                      <a:pt x="612" y="416"/>
                    </a:cubicBezTo>
                    <a:cubicBezTo>
                      <a:pt x="617" y="413"/>
                      <a:pt x="619" y="409"/>
                      <a:pt x="619" y="404"/>
                    </a:cubicBezTo>
                    <a:close/>
                    <a:moveTo>
                      <a:pt x="403" y="440"/>
                    </a:moveTo>
                    <a:lnTo>
                      <a:pt x="416" y="440"/>
                    </a:lnTo>
                    <a:lnTo>
                      <a:pt x="437" y="333"/>
                    </a:lnTo>
                    <a:lnTo>
                      <a:pt x="459" y="440"/>
                    </a:lnTo>
                    <a:lnTo>
                      <a:pt x="473" y="440"/>
                    </a:lnTo>
                    <a:lnTo>
                      <a:pt x="487" y="440"/>
                    </a:lnTo>
                    <a:lnTo>
                      <a:pt x="524" y="304"/>
                    </a:lnTo>
                    <a:lnTo>
                      <a:pt x="510" y="304"/>
                    </a:lnTo>
                    <a:lnTo>
                      <a:pt x="496" y="304"/>
                    </a:lnTo>
                    <a:lnTo>
                      <a:pt x="473" y="403"/>
                    </a:lnTo>
                    <a:lnTo>
                      <a:pt x="473" y="403"/>
                    </a:lnTo>
                    <a:lnTo>
                      <a:pt x="453" y="304"/>
                    </a:lnTo>
                    <a:lnTo>
                      <a:pt x="438" y="304"/>
                    </a:lnTo>
                    <a:lnTo>
                      <a:pt x="423" y="304"/>
                    </a:lnTo>
                    <a:lnTo>
                      <a:pt x="404" y="404"/>
                    </a:lnTo>
                    <a:lnTo>
                      <a:pt x="381" y="304"/>
                    </a:lnTo>
                    <a:lnTo>
                      <a:pt x="366" y="304"/>
                    </a:lnTo>
                    <a:lnTo>
                      <a:pt x="351" y="304"/>
                    </a:lnTo>
                    <a:lnTo>
                      <a:pt x="389" y="440"/>
                    </a:lnTo>
                    <a:lnTo>
                      <a:pt x="403" y="440"/>
                    </a:lnTo>
                    <a:close/>
                    <a:moveTo>
                      <a:pt x="340" y="428"/>
                    </a:moveTo>
                    <a:lnTo>
                      <a:pt x="340" y="416"/>
                    </a:lnTo>
                    <a:lnTo>
                      <a:pt x="265" y="416"/>
                    </a:lnTo>
                    <a:lnTo>
                      <a:pt x="265" y="381"/>
                    </a:lnTo>
                    <a:lnTo>
                      <a:pt x="331" y="381"/>
                    </a:lnTo>
                    <a:lnTo>
                      <a:pt x="331" y="369"/>
                    </a:lnTo>
                    <a:lnTo>
                      <a:pt x="331" y="357"/>
                    </a:lnTo>
                    <a:lnTo>
                      <a:pt x="265" y="357"/>
                    </a:lnTo>
                    <a:lnTo>
                      <a:pt x="265" y="328"/>
                    </a:lnTo>
                    <a:lnTo>
                      <a:pt x="336" y="328"/>
                    </a:lnTo>
                    <a:lnTo>
                      <a:pt x="336" y="316"/>
                    </a:lnTo>
                    <a:lnTo>
                      <a:pt x="336" y="304"/>
                    </a:lnTo>
                    <a:lnTo>
                      <a:pt x="236" y="304"/>
                    </a:lnTo>
                    <a:lnTo>
                      <a:pt x="236" y="440"/>
                    </a:lnTo>
                    <a:lnTo>
                      <a:pt x="340" y="440"/>
                    </a:lnTo>
                    <a:lnTo>
                      <a:pt x="340" y="428"/>
                    </a:lnTo>
                    <a:lnTo>
                      <a:pt x="340" y="428"/>
                    </a:lnTo>
                    <a:close/>
                    <a:moveTo>
                      <a:pt x="98" y="304"/>
                    </a:moveTo>
                    <a:lnTo>
                      <a:pt x="98" y="440"/>
                    </a:lnTo>
                    <a:lnTo>
                      <a:pt x="111" y="440"/>
                    </a:lnTo>
                    <a:lnTo>
                      <a:pt x="125" y="440"/>
                    </a:lnTo>
                    <a:lnTo>
                      <a:pt x="125" y="342"/>
                    </a:lnTo>
                    <a:lnTo>
                      <a:pt x="181" y="440"/>
                    </a:lnTo>
                    <a:lnTo>
                      <a:pt x="195" y="440"/>
                    </a:lnTo>
                    <a:lnTo>
                      <a:pt x="209" y="440"/>
                    </a:lnTo>
                    <a:lnTo>
                      <a:pt x="209" y="304"/>
                    </a:lnTo>
                    <a:lnTo>
                      <a:pt x="196" y="304"/>
                    </a:lnTo>
                    <a:lnTo>
                      <a:pt x="182" y="304"/>
                    </a:lnTo>
                    <a:lnTo>
                      <a:pt x="182" y="400"/>
                    </a:lnTo>
                    <a:lnTo>
                      <a:pt x="128" y="304"/>
                    </a:lnTo>
                    <a:lnTo>
                      <a:pt x="113" y="304"/>
                    </a:lnTo>
                    <a:lnTo>
                      <a:pt x="98" y="304"/>
                    </a:lnTo>
                    <a:close/>
                    <a:moveTo>
                      <a:pt x="834" y="0"/>
                    </a:moveTo>
                    <a:lnTo>
                      <a:pt x="834" y="555"/>
                    </a:lnTo>
                    <a:lnTo>
                      <a:pt x="743" y="555"/>
                    </a:lnTo>
                    <a:lnTo>
                      <a:pt x="743" y="643"/>
                    </a:lnTo>
                    <a:lnTo>
                      <a:pt x="551" y="643"/>
                    </a:lnTo>
                    <a:lnTo>
                      <a:pt x="420" y="774"/>
                    </a:lnTo>
                    <a:lnTo>
                      <a:pt x="420" y="772"/>
                    </a:lnTo>
                    <a:lnTo>
                      <a:pt x="329" y="862"/>
                    </a:lnTo>
                    <a:lnTo>
                      <a:pt x="329" y="643"/>
                    </a:lnTo>
                    <a:lnTo>
                      <a:pt x="0" y="643"/>
                    </a:lnTo>
                    <a:lnTo>
                      <a:pt x="0" y="88"/>
                    </a:lnTo>
                    <a:lnTo>
                      <a:pt x="91" y="88"/>
                    </a:lnTo>
                    <a:lnTo>
                      <a:pt x="91" y="0"/>
                    </a:lnTo>
                    <a:lnTo>
                      <a:pt x="834" y="0"/>
                    </a:lnTo>
                    <a:close/>
                    <a:moveTo>
                      <a:pt x="707" y="125"/>
                    </a:moveTo>
                    <a:lnTo>
                      <a:pt x="127" y="125"/>
                    </a:lnTo>
                    <a:lnTo>
                      <a:pt x="109" y="125"/>
                    </a:lnTo>
                    <a:lnTo>
                      <a:pt x="91" y="125"/>
                    </a:lnTo>
                    <a:lnTo>
                      <a:pt x="37" y="125"/>
                    </a:lnTo>
                    <a:lnTo>
                      <a:pt x="37" y="606"/>
                    </a:lnTo>
                    <a:lnTo>
                      <a:pt x="366" y="606"/>
                    </a:lnTo>
                    <a:lnTo>
                      <a:pt x="366" y="774"/>
                    </a:lnTo>
                    <a:lnTo>
                      <a:pt x="420" y="720"/>
                    </a:lnTo>
                    <a:lnTo>
                      <a:pt x="438" y="702"/>
                    </a:lnTo>
                    <a:lnTo>
                      <a:pt x="456" y="683"/>
                    </a:lnTo>
                    <a:lnTo>
                      <a:pt x="533" y="606"/>
                    </a:lnTo>
                    <a:lnTo>
                      <a:pt x="536" y="606"/>
                    </a:lnTo>
                    <a:lnTo>
                      <a:pt x="561" y="606"/>
                    </a:lnTo>
                    <a:lnTo>
                      <a:pt x="587" y="606"/>
                    </a:lnTo>
                    <a:lnTo>
                      <a:pt x="707" y="606"/>
                    </a:lnTo>
                    <a:lnTo>
                      <a:pt x="707" y="554"/>
                    </a:lnTo>
                    <a:lnTo>
                      <a:pt x="707" y="536"/>
                    </a:lnTo>
                    <a:lnTo>
                      <a:pt x="707" y="518"/>
                    </a:lnTo>
                    <a:lnTo>
                      <a:pt x="707" y="125"/>
                    </a:lnTo>
                    <a:lnTo>
                      <a:pt x="707" y="125"/>
                    </a:lnTo>
                    <a:close/>
                    <a:moveTo>
                      <a:pt x="798" y="37"/>
                    </a:moveTo>
                    <a:lnTo>
                      <a:pt x="127" y="37"/>
                    </a:lnTo>
                    <a:lnTo>
                      <a:pt x="127" y="88"/>
                    </a:lnTo>
                    <a:lnTo>
                      <a:pt x="743" y="88"/>
                    </a:lnTo>
                    <a:lnTo>
                      <a:pt x="743" y="518"/>
                    </a:lnTo>
                    <a:lnTo>
                      <a:pt x="798" y="518"/>
                    </a:lnTo>
                    <a:lnTo>
                      <a:pt x="798" y="37"/>
                    </a:lnTo>
                    <a:lnTo>
                      <a:pt x="798" y="37"/>
                    </a:lnTo>
                    <a:close/>
                  </a:path>
                </a:pathLst>
              </a:custGeom>
              <a:solidFill>
                <a:schemeClr val="tx2"/>
              </a:solidFill>
              <a:ln>
                <a:noFill/>
              </a:ln>
            </p:spPr>
            <p:txBody>
              <a:bodyPr anchor="ctr"/>
              <a:lstStyle/>
              <a:p>
                <a:pPr algn="ctr"/>
              </a:p>
            </p:txBody>
          </p:sp>
        </p:grpSp>
      </p:grpSp>
    </p:spTree>
  </p:cSld>
  <p:clrMapOvr>
    <a:masterClrMapping/>
  </p:clrMapOvr>
  <p:transition/>
</p:sld>
</file>

<file path=ppt/tags/tag1.xml><?xml version="1.0" encoding="utf-8"?>
<p:tagLst xmlns:p="http://schemas.openxmlformats.org/presentationml/2006/main">
  <p:tag name="TABLE_ENDDRAG_ORIGIN_RECT" val="398*432"/>
  <p:tag name="TABLE_ENDDRAG_RECT" val="260*81*398*432"/>
</p:tagLst>
</file>

<file path=ppt/tags/tag10.xml><?xml version="1.0" encoding="utf-8"?>
<p:tagLst xmlns:p="http://schemas.openxmlformats.org/presentationml/2006/main">
  <p:tag name="KSO_WM_DIAGRAM_VIRTUALLY_FRAME" val="{&quot;height&quot;:394.9998425196851,&quot;left&quot;:52,&quot;top&quot;:89,&quot;width&quot;:855}"/>
</p:tagLst>
</file>

<file path=ppt/tags/tag11.xml><?xml version="1.0" encoding="utf-8"?>
<p:tagLst xmlns:p="http://schemas.openxmlformats.org/presentationml/2006/main">
  <p:tag name="KSO_WM_DIAGRAM_VIRTUALLY_FRAME" val="{&quot;height&quot;:394.9998425196851,&quot;left&quot;:52,&quot;top&quot;:89,&quot;width&quot;:855}"/>
</p:tagLst>
</file>

<file path=ppt/tags/tag12.xml><?xml version="1.0" encoding="utf-8"?>
<p:tagLst xmlns:p="http://schemas.openxmlformats.org/presentationml/2006/main">
  <p:tag name="KSO_WM_DIAGRAM_VIRTUALLY_FRAME" val="{&quot;height&quot;:394.9998425196851,&quot;left&quot;:52,&quot;top&quot;:89,&quot;width&quot;:855}"/>
</p:tagLst>
</file>

<file path=ppt/tags/tag13.xml><?xml version="1.0" encoding="utf-8"?>
<p:tagLst xmlns:p="http://schemas.openxmlformats.org/presentationml/2006/main">
  <p:tag name="KSO_WM_DIAGRAM_VIRTUALLY_FRAME" val="{&quot;height&quot;:394.9998425196851,&quot;left&quot;:52,&quot;top&quot;:89,&quot;width&quot;:855}"/>
</p:tagLst>
</file>

<file path=ppt/tags/tag14.xml><?xml version="1.0" encoding="utf-8"?>
<p:tagLst xmlns:p="http://schemas.openxmlformats.org/presentationml/2006/main">
  <p:tag name="KSO_WM_DIAGRAM_VIRTUALLY_FRAME" val="{&quot;height&quot;:394.9998425196851,&quot;left&quot;:52,&quot;top&quot;:89,&quot;width&quot;:855}"/>
</p:tagLst>
</file>

<file path=ppt/tags/tag15.xml><?xml version="1.0" encoding="utf-8"?>
<p:tagLst xmlns:p="http://schemas.openxmlformats.org/presentationml/2006/main">
  <p:tag name="KSO_WM_DIAGRAM_VIRTUALLY_FRAME" val="{&quot;height&quot;:394.9998425196851,&quot;left&quot;:52,&quot;top&quot;:89,&quot;width&quot;:855}"/>
</p:tagLst>
</file>

<file path=ppt/tags/tag16.xml><?xml version="1.0" encoding="utf-8"?>
<p:tagLst xmlns:p="http://schemas.openxmlformats.org/presentationml/2006/main">
  <p:tag name="KSO_WM_DIAGRAM_VIRTUALLY_FRAME" val="{&quot;height&quot;:394.9998425196851,&quot;left&quot;:52,&quot;top&quot;:89,&quot;width&quot;:855}"/>
</p:tagLst>
</file>

<file path=ppt/tags/tag17.xml><?xml version="1.0" encoding="utf-8"?>
<p:tagLst xmlns:p="http://schemas.openxmlformats.org/presentationml/2006/main">
  <p:tag name="KSO_WM_DIAGRAM_VIRTUALLY_FRAME" val="{&quot;height&quot;:394.9998425196851,&quot;left&quot;:52,&quot;top&quot;:89,&quot;width&quot;:855}"/>
</p:tagLst>
</file>

<file path=ppt/tags/tag18.xml><?xml version="1.0" encoding="utf-8"?>
<p:tagLst xmlns:p="http://schemas.openxmlformats.org/presentationml/2006/main">
  <p:tag name="KSO_WM_DIAGRAM_VIRTUALLY_FRAME" val="{&quot;height&quot;:394.9998425196851,&quot;left&quot;:52,&quot;top&quot;:89,&quot;width&quot;:855}"/>
</p:tagLst>
</file>

<file path=ppt/tags/tag19.xml><?xml version="1.0" encoding="utf-8"?>
<p:tagLst xmlns:p="http://schemas.openxmlformats.org/presentationml/2006/main">
  <p:tag name="KSO_WM_DIAGRAM_VIRTUALLY_FRAME" val="{&quot;height&quot;:394.9998425196851,&quot;left&quot;:52,&quot;top&quot;:89,&quot;width&quot;:855}"/>
</p:tagLst>
</file>

<file path=ppt/tags/tag2.xml><?xml version="1.0" encoding="utf-8"?>
<p:tagLst xmlns:p="http://schemas.openxmlformats.org/presentationml/2006/main">
  <p:tag name="KSO_WM_DIAGRAM_VIRTUALLY_FRAME" val="{&quot;height&quot;:394.9998425196851,&quot;left&quot;:52,&quot;top&quot;:89,&quot;width&quot;:855}"/>
</p:tagLst>
</file>

<file path=ppt/tags/tag20.xml><?xml version="1.0" encoding="utf-8"?>
<p:tagLst xmlns:p="http://schemas.openxmlformats.org/presentationml/2006/main">
  <p:tag name="KSO_WM_DIAGRAM_VIRTUALLY_FRAME" val="{&quot;height&quot;:394.9998425196851,&quot;left&quot;:52,&quot;top&quot;:89,&quot;width&quot;:855}"/>
</p:tagLst>
</file>

<file path=ppt/tags/tag21.xml><?xml version="1.0" encoding="utf-8"?>
<p:tagLst xmlns:p="http://schemas.openxmlformats.org/presentationml/2006/main">
  <p:tag name="KSO_WM_DIAGRAM_VIRTUALLY_FRAME" val="{&quot;height&quot;:394.9998425196851,&quot;left&quot;:52,&quot;top&quot;:89,&quot;width&quot;:855}"/>
</p:tagLst>
</file>

<file path=ppt/tags/tag22.xml><?xml version="1.0" encoding="utf-8"?>
<p:tagLst xmlns:p="http://schemas.openxmlformats.org/presentationml/2006/main">
  <p:tag name="KSO_WM_DIAGRAM_VIRTUALLY_FRAME" val="{&quot;height&quot;:394.9998425196851,&quot;left&quot;:52,&quot;top&quot;:89,&quot;width&quot;:855}"/>
</p:tagLst>
</file>

<file path=ppt/tags/tag23.xml><?xml version="1.0" encoding="utf-8"?>
<p:tagLst xmlns:p="http://schemas.openxmlformats.org/presentationml/2006/main">
  <p:tag name="KSO_WM_DIAGRAM_VIRTUALLY_FRAME" val="{&quot;height&quot;:394.9998425196851,&quot;left&quot;:52,&quot;top&quot;:89,&quot;width&quot;:855}"/>
</p:tagLst>
</file>

<file path=ppt/tags/tag24.xml><?xml version="1.0" encoding="utf-8"?>
<p:tagLst xmlns:p="http://schemas.openxmlformats.org/presentationml/2006/main">
  <p:tag name="KSO_WM_DIAGRAM_VIRTUALLY_FRAME" val="{&quot;height&quot;:394.75,&quot;left&quot;:52,&quot;top&quot;:89,&quot;width&quot;:855.3689763779528}"/>
</p:tagLst>
</file>

<file path=ppt/tags/tag25.xml><?xml version="1.0" encoding="utf-8"?>
<p:tagLst xmlns:p="http://schemas.openxmlformats.org/presentationml/2006/main">
  <p:tag name="KSO_WM_DIAGRAM_VIRTUALLY_FRAME" val="{&quot;height&quot;:394.75,&quot;left&quot;:52,&quot;top&quot;:89,&quot;width&quot;:855.3689763779528}"/>
</p:tagLst>
</file>

<file path=ppt/tags/tag26.xml><?xml version="1.0" encoding="utf-8"?>
<p:tagLst xmlns:p="http://schemas.openxmlformats.org/presentationml/2006/main">
  <p:tag name="KSO_WM_DIAGRAM_VIRTUALLY_FRAME" val="{&quot;height&quot;:394.75,&quot;left&quot;:52,&quot;top&quot;:89,&quot;width&quot;:855.3689763779528}"/>
</p:tagLst>
</file>

<file path=ppt/tags/tag27.xml><?xml version="1.0" encoding="utf-8"?>
<p:tagLst xmlns:p="http://schemas.openxmlformats.org/presentationml/2006/main">
  <p:tag name="KSO_WM_DIAGRAM_VIRTUALLY_FRAME" val="{&quot;height&quot;:394.75,&quot;left&quot;:52,&quot;top&quot;:89,&quot;width&quot;:855.3689763779528}"/>
</p:tagLst>
</file>

<file path=ppt/tags/tag28.xml><?xml version="1.0" encoding="utf-8"?>
<p:tagLst xmlns:p="http://schemas.openxmlformats.org/presentationml/2006/main">
  <p:tag name="KSO_WM_DIAGRAM_VIRTUALLY_FRAME" val="{&quot;height&quot;:394.75,&quot;left&quot;:52,&quot;top&quot;:89,&quot;width&quot;:855.3689763779528}"/>
</p:tagLst>
</file>

<file path=ppt/tags/tag29.xml><?xml version="1.0" encoding="utf-8"?>
<p:tagLst xmlns:p="http://schemas.openxmlformats.org/presentationml/2006/main">
  <p:tag name="KSO_WM_DIAGRAM_VIRTUALLY_FRAME" val="{&quot;height&quot;:394.75,&quot;left&quot;:52,&quot;top&quot;:89,&quot;width&quot;:855.3689763779528}"/>
</p:tagLst>
</file>

<file path=ppt/tags/tag3.xml><?xml version="1.0" encoding="utf-8"?>
<p:tagLst xmlns:p="http://schemas.openxmlformats.org/presentationml/2006/main">
  <p:tag name="KSO_WM_DIAGRAM_VIRTUALLY_FRAME" val="{&quot;height&quot;:394.9998425196851,&quot;left&quot;:52,&quot;top&quot;:89,&quot;width&quot;:855}"/>
</p:tagLst>
</file>

<file path=ppt/tags/tag30.xml><?xml version="1.0" encoding="utf-8"?>
<p:tagLst xmlns:p="http://schemas.openxmlformats.org/presentationml/2006/main">
  <p:tag name="KSO_WM_DIAGRAM_VIRTUALLY_FRAME" val="{&quot;height&quot;:394.75,&quot;left&quot;:52,&quot;top&quot;:89,&quot;width&quot;:855.3689763779528}"/>
</p:tagLst>
</file>

<file path=ppt/tags/tag31.xml><?xml version="1.0" encoding="utf-8"?>
<p:tagLst xmlns:p="http://schemas.openxmlformats.org/presentationml/2006/main">
  <p:tag name="KSO_WM_DIAGRAM_VIRTUALLY_FRAME" val="{&quot;height&quot;:394.75,&quot;left&quot;:52,&quot;top&quot;:89,&quot;width&quot;:855.3689763779528}"/>
</p:tagLst>
</file>

<file path=ppt/tags/tag32.xml><?xml version="1.0" encoding="utf-8"?>
<p:tagLst xmlns:p="http://schemas.openxmlformats.org/presentationml/2006/main">
  <p:tag name="KSO_WM_DIAGRAM_VIRTUALLY_FRAME" val="{&quot;height&quot;:394.75,&quot;left&quot;:52,&quot;top&quot;:89,&quot;width&quot;:855.3689763779528}"/>
</p:tagLst>
</file>

<file path=ppt/tags/tag33.xml><?xml version="1.0" encoding="utf-8"?>
<p:tagLst xmlns:p="http://schemas.openxmlformats.org/presentationml/2006/main">
  <p:tag name="KSO_WM_DIAGRAM_VIRTUALLY_FRAME" val="{&quot;height&quot;:394.75,&quot;left&quot;:52,&quot;top&quot;:89,&quot;width&quot;:855.3689763779528}"/>
</p:tagLst>
</file>

<file path=ppt/tags/tag34.xml><?xml version="1.0" encoding="utf-8"?>
<p:tagLst xmlns:p="http://schemas.openxmlformats.org/presentationml/2006/main">
  <p:tag name="KSO_WM_DIAGRAM_VIRTUALLY_FRAME" val="{&quot;height&quot;:394.75,&quot;left&quot;:52,&quot;top&quot;:89,&quot;width&quot;:855.3689763779528}"/>
</p:tagLst>
</file>

<file path=ppt/tags/tag35.xml><?xml version="1.0" encoding="utf-8"?>
<p:tagLst xmlns:p="http://schemas.openxmlformats.org/presentationml/2006/main">
  <p:tag name="KSO_WM_DIAGRAM_VIRTUALLY_FRAME" val="{&quot;height&quot;:394,&quot;left&quot;:51.999921259842516,&quot;top&quot;:89,&quot;width&quot;:855.0001574803149}"/>
</p:tagLst>
</file>

<file path=ppt/tags/tag36.xml><?xml version="1.0" encoding="utf-8"?>
<p:tagLst xmlns:p="http://schemas.openxmlformats.org/presentationml/2006/main">
  <p:tag name="KSO_WM_DIAGRAM_VIRTUALLY_FRAME" val="{&quot;height&quot;:394,&quot;left&quot;:51.999921259842516,&quot;top&quot;:89,&quot;width&quot;:855.0001574803149}"/>
</p:tagLst>
</file>

<file path=ppt/tags/tag37.xml><?xml version="1.0" encoding="utf-8"?>
<p:tagLst xmlns:p="http://schemas.openxmlformats.org/presentationml/2006/main">
  <p:tag name="KSO_WM_DIAGRAM_VIRTUALLY_FRAME" val="{&quot;height&quot;:394,&quot;left&quot;:51.999921259842516,&quot;top&quot;:89,&quot;width&quot;:855.0001574803149}"/>
</p:tagLst>
</file>

<file path=ppt/tags/tag38.xml><?xml version="1.0" encoding="utf-8"?>
<p:tagLst xmlns:p="http://schemas.openxmlformats.org/presentationml/2006/main">
  <p:tag name="KSO_WM_DIAGRAM_VIRTUALLY_FRAME" val="{&quot;height&quot;:394,&quot;left&quot;:51.999921259842516,&quot;top&quot;:89,&quot;width&quot;:855.0001574803149}"/>
</p:tagLst>
</file>

<file path=ppt/tags/tag39.xml><?xml version="1.0" encoding="utf-8"?>
<p:tagLst xmlns:p="http://schemas.openxmlformats.org/presentationml/2006/main">
  <p:tag name="KSO_WM_DIAGRAM_VIRTUALLY_FRAME" val="{&quot;height&quot;:394,&quot;left&quot;:51.999921259842516,&quot;top&quot;:89,&quot;width&quot;:855.0001574803149}"/>
</p:tagLst>
</file>

<file path=ppt/tags/tag4.xml><?xml version="1.0" encoding="utf-8"?>
<p:tagLst xmlns:p="http://schemas.openxmlformats.org/presentationml/2006/main">
  <p:tag name="KSO_WM_DIAGRAM_VIRTUALLY_FRAME" val="{&quot;height&quot;:394.9998425196851,&quot;left&quot;:52,&quot;top&quot;:89,&quot;width&quot;:855}"/>
</p:tagLst>
</file>

<file path=ppt/tags/tag40.xml><?xml version="1.0" encoding="utf-8"?>
<p:tagLst xmlns:p="http://schemas.openxmlformats.org/presentationml/2006/main">
  <p:tag name="KSO_WM_DIAGRAM_VIRTUALLY_FRAME" val="{&quot;height&quot;:394,&quot;left&quot;:51.999921259842516,&quot;top&quot;:89,&quot;width&quot;:855.0001574803149}"/>
</p:tagLst>
</file>

<file path=ppt/tags/tag41.xml><?xml version="1.0" encoding="utf-8"?>
<p:tagLst xmlns:p="http://schemas.openxmlformats.org/presentationml/2006/main">
  <p:tag name="KSO_WM_DIAGRAM_VIRTUALLY_FRAME" val="{&quot;height&quot;:394,&quot;left&quot;:51.999921259842516,&quot;top&quot;:89,&quot;width&quot;:855.0001574803149}"/>
</p:tagLst>
</file>

<file path=ppt/tags/tag42.xml><?xml version="1.0" encoding="utf-8"?>
<p:tagLst xmlns:p="http://schemas.openxmlformats.org/presentationml/2006/main">
  <p:tag name="KSO_WM_DIAGRAM_VIRTUALLY_FRAME" val="{&quot;height&quot;:394,&quot;left&quot;:51.999921259842516,&quot;top&quot;:89,&quot;width&quot;:855.0001574803149}"/>
</p:tagLst>
</file>

<file path=ppt/tags/tag43.xml><?xml version="1.0" encoding="utf-8"?>
<p:tagLst xmlns:p="http://schemas.openxmlformats.org/presentationml/2006/main">
  <p:tag name="KSO_WM_DIAGRAM_VIRTUALLY_FRAME" val="{&quot;height&quot;:394,&quot;left&quot;:51.999921259842516,&quot;top&quot;:89,&quot;width&quot;:855.0001574803149}"/>
</p:tagLst>
</file>

<file path=ppt/tags/tag44.xml><?xml version="1.0" encoding="utf-8"?>
<p:tagLst xmlns:p="http://schemas.openxmlformats.org/presentationml/2006/main">
  <p:tag name="KSO_WM_DIAGRAM_VIRTUALLY_FRAME" val="{&quot;height&quot;:394,&quot;left&quot;:51.999921259842516,&quot;top&quot;:89,&quot;width&quot;:855.0001574803149}"/>
</p:tagLst>
</file>

<file path=ppt/tags/tag45.xml><?xml version="1.0" encoding="utf-8"?>
<p:tagLst xmlns:p="http://schemas.openxmlformats.org/presentationml/2006/main">
  <p:tag name="KSO_WM_DIAGRAM_VIRTUALLY_FRAME" val="{&quot;height&quot;:394,&quot;left&quot;:51.999921259842516,&quot;top&quot;:89,&quot;width&quot;:855.0001574803149}"/>
</p:tagLst>
</file>

<file path=ppt/tags/tag46.xml><?xml version="1.0" encoding="utf-8"?>
<p:tagLst xmlns:p="http://schemas.openxmlformats.org/presentationml/2006/main">
  <p:tag name="KSO_WM_DIAGRAM_VIRTUALLY_FRAME" val="{&quot;height&quot;:394,&quot;left&quot;:51.999921259842516,&quot;top&quot;:89,&quot;width&quot;:855.0001574803149}"/>
</p:tagLst>
</file>

<file path=ppt/tags/tag47.xml><?xml version="1.0" encoding="utf-8"?>
<p:tagLst xmlns:p="http://schemas.openxmlformats.org/presentationml/2006/main">
  <p:tag name="KSO_WM_DIAGRAM_VIRTUALLY_FRAME" val="{&quot;height&quot;:394,&quot;left&quot;:51.999921259842516,&quot;top&quot;:89,&quot;width&quot;:855.0001574803149}"/>
</p:tagLst>
</file>

<file path=ppt/tags/tag48.xml><?xml version="1.0" encoding="utf-8"?>
<p:tagLst xmlns:p="http://schemas.openxmlformats.org/presentationml/2006/main">
  <p:tag name="KSO_WM_DIAGRAM_VIRTUALLY_FRAME" val="{&quot;height&quot;:394,&quot;left&quot;:51.999921259842516,&quot;top&quot;:89,&quot;width&quot;:855.0001574803149}"/>
</p:tagLst>
</file>

<file path=ppt/tags/tag49.xml><?xml version="1.0" encoding="utf-8"?>
<p:tagLst xmlns:p="http://schemas.openxmlformats.org/presentationml/2006/main">
  <p:tag name="KSO_WM_DIAGRAM_VIRTUALLY_FRAME" val="{&quot;height&quot;:394,&quot;left&quot;:51.999921259842516,&quot;top&quot;:89,&quot;width&quot;:855.0001574803149}"/>
</p:tagLst>
</file>

<file path=ppt/tags/tag5.xml><?xml version="1.0" encoding="utf-8"?>
<p:tagLst xmlns:p="http://schemas.openxmlformats.org/presentationml/2006/main">
  <p:tag name="KSO_WM_DIAGRAM_VIRTUALLY_FRAME" val="{&quot;height&quot;:394.9998425196851,&quot;left&quot;:52,&quot;top&quot;:89,&quot;width&quot;:855}"/>
</p:tagLst>
</file>

<file path=ppt/tags/tag50.xml><?xml version="1.0" encoding="utf-8"?>
<p:tagLst xmlns:p="http://schemas.openxmlformats.org/presentationml/2006/main">
  <p:tag name="KSO_WM_DIAGRAM_VIRTUALLY_FRAME" val="{&quot;height&quot;:394,&quot;left&quot;:51.999921259842516,&quot;top&quot;:89,&quot;width&quot;:855.0001574803149}"/>
</p:tagLst>
</file>

<file path=ppt/tags/tag51.xml><?xml version="1.0" encoding="utf-8"?>
<p:tagLst xmlns:p="http://schemas.openxmlformats.org/presentationml/2006/main">
  <p:tag name="KSO_WM_DIAGRAM_VIRTUALLY_FRAME" val="{&quot;height&quot;:394,&quot;left&quot;:51.999921259842516,&quot;top&quot;:89,&quot;width&quot;:855.0001574803149}"/>
</p:tagLst>
</file>

<file path=ppt/tags/tag52.xml><?xml version="1.0" encoding="utf-8"?>
<p:tagLst xmlns:p="http://schemas.openxmlformats.org/presentationml/2006/main">
  <p:tag name="AS_NET" val="8.0.0"/>
  <p:tag name="AS_OS" val="Microsoft Windows NT 10.0.22631.0"/>
  <p:tag name="AS_RELEASE_DATE" val="2023.10.14"/>
  <p:tag name="AS_TITLE" val="Aspose.Slides for .NET6"/>
  <p:tag name="AS_VERSION" val="23.10"/>
  <p:tag name="ISLIDE.GUIDESSETTING" val="{&quot;Id&quot;:&quot;GuidesStyle_Normal&quot;,&quot;Name&quot;:&quot;GuidesStyle_Normal&quot;,&quot;Kind&quot;:0,&quot;OldGuidesSetting&quot;:{&quot;HeaderHeight&quot;:15.0,&quot;FooterHeight&quot;:9.0,&quot;SideMargin&quot;:5.5,&quot;TopMargin&quot;:0.0,&quot;BottomMargin&quot;:0.0,&quot;IntervalMargin&quot;:1.5}}"/>
  <p:tag name="ISLIDE.THEME" val="e9b480a6-24d8-452e-912f-ecff7486cf0b"/>
</p:tagLst>
</file>

<file path=ppt/tags/tag6.xml><?xml version="1.0" encoding="utf-8"?>
<p:tagLst xmlns:p="http://schemas.openxmlformats.org/presentationml/2006/main">
  <p:tag name="KSO_WM_DIAGRAM_VIRTUALLY_FRAME" val="{&quot;height&quot;:394.9998425196851,&quot;left&quot;:52,&quot;top&quot;:89,&quot;width&quot;:855}"/>
</p:tagLst>
</file>

<file path=ppt/tags/tag7.xml><?xml version="1.0" encoding="utf-8"?>
<p:tagLst xmlns:p="http://schemas.openxmlformats.org/presentationml/2006/main">
  <p:tag name="KSO_WM_DIAGRAM_VIRTUALLY_FRAME" val="{&quot;height&quot;:394.9998425196851,&quot;left&quot;:52,&quot;top&quot;:89,&quot;width&quot;:855}"/>
</p:tagLst>
</file>

<file path=ppt/tags/tag8.xml><?xml version="1.0" encoding="utf-8"?>
<p:tagLst xmlns:p="http://schemas.openxmlformats.org/presentationml/2006/main">
  <p:tag name="KSO_WM_DIAGRAM_VIRTUALLY_FRAME" val="{&quot;height&quot;:394.9998425196851,&quot;left&quot;:52,&quot;top&quot;:89,&quot;width&quot;:855}"/>
</p:tagLst>
</file>

<file path=ppt/tags/tag9.xml><?xml version="1.0" encoding="utf-8"?>
<p:tagLst xmlns:p="http://schemas.openxmlformats.org/presentationml/2006/main">
  <p:tag name="KSO_WM_DIAGRAM_VIRTUALLY_FRAME" val="{&quot;height&quot;:394.9998425196851,&quot;left&quot;:52,&quot;top&quot;:89,&quot;width&quot;:855}"/>
</p:tagLst>
</file>

<file path=ppt/theme/theme1.xml><?xml version="1.0" encoding="utf-8"?>
<a:theme xmlns:a="http://schemas.openxmlformats.org/drawingml/2006/main" name="Designed by iSlide">
  <a:themeElements>
    <a:clrScheme name="iSlide">
      <a:dk1>
        <a:srgbClr val="000000"/>
      </a:dk1>
      <a:lt1>
        <a:srgbClr val="FFFFFF"/>
      </a:lt1>
      <a:dk2>
        <a:srgbClr val="778495"/>
      </a:dk2>
      <a:lt2>
        <a:srgbClr val="F0F0F0"/>
      </a:lt2>
      <a:accent1>
        <a:srgbClr val="7E8FB9"/>
      </a:accent1>
      <a:accent2>
        <a:srgbClr val="6562B1"/>
      </a:accent2>
      <a:accent3>
        <a:srgbClr val="545383"/>
      </a:accent3>
      <a:accent4>
        <a:srgbClr val="5984BF"/>
      </a:accent4>
      <a:accent5>
        <a:srgbClr val="8E7EF0"/>
      </a:accent5>
      <a:accent6>
        <a:srgbClr val="F4B919"/>
      </a:accent6>
      <a:hlink>
        <a:srgbClr val="4472C4"/>
      </a:hlink>
      <a:folHlink>
        <a:srgbClr val="BFBFBF"/>
      </a:folHlink>
    </a:clrScheme>
    <a:fontScheme name="iSlide">
      <a:majorFont>
        <a:latin typeface="Arial"/>
        <a:ea typeface="微软雅黑"/>
        <a:cs typeface="Arial"/>
      </a:majorFont>
      <a:minorFont>
        <a:latin typeface="Arial"/>
        <a:ea typeface="微软雅黑"/>
        <a:cs typeface="Arial"/>
      </a:minorFont>
    </a:fontScheme>
    <a:fmtScheme name="iSlid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Calibri Light"/>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Calibri"/>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iSlide#e9b480a6-24d8-452e-912f-ecff7486cf0b</Template>
  <TotalTime>0</TotalTime>
  <Words>8553</Words>
  <Application>WPS 演示</Application>
  <PresentationFormat>Widescreen</PresentationFormat>
  <Paragraphs>1046</Paragraphs>
  <Slides>14</Slides>
  <Notes>7</Notes>
  <HiddenSlides>7</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14</vt:i4>
      </vt:variant>
    </vt:vector>
  </HeadingPairs>
  <TitlesOfParts>
    <vt:vector size="31" baseType="lpstr">
      <vt:lpstr>Arial</vt:lpstr>
      <vt:lpstr>宋体</vt:lpstr>
      <vt:lpstr>Wingdings</vt:lpstr>
      <vt:lpstr>微软雅黑</vt:lpstr>
      <vt:lpstr>Arial Unicode MS</vt:lpstr>
      <vt:lpstr>Calibri</vt:lpstr>
      <vt:lpstr>等线</vt:lpstr>
      <vt:lpstr>方正仿宋_GBK</vt:lpstr>
      <vt:lpstr>Nimbus Roman No9 L</vt:lpstr>
      <vt:lpstr>Wingdings 2</vt:lpstr>
      <vt:lpstr>Times New Roman</vt:lpstr>
      <vt:lpstr>Segoe Print</vt:lpstr>
      <vt:lpstr>Times New Roman</vt:lpstr>
      <vt:lpstr>华文行楷</vt:lpstr>
      <vt:lpstr>方正兰亭黑简体</vt:lpstr>
      <vt:lpstr>黑体</vt:lpstr>
      <vt:lpstr>Designed by iSlide</vt:lpstr>
      <vt:lpstr>新疆新能源公交车与老旧货车补贴政策解读</vt:lpstr>
      <vt:lpstr>目录</vt:lpstr>
      <vt:lpstr>新能源公交车补贴政策</vt:lpstr>
      <vt:lpstr>补贴范围与标准</vt:lpstr>
      <vt:lpstr>补贴申报与审核</vt:lpstr>
      <vt:lpstr>补贴申报与审核</vt:lpstr>
      <vt:lpstr>补贴资金管理与发放</vt:lpstr>
      <vt:lpstr>老旧营运货车补贴政策</vt:lpstr>
      <vt:lpstr>补贴范围与标准</vt:lpstr>
      <vt:lpstr>补贴资金管理与发放</vt:lpstr>
      <vt:lpstr>补贴申报与审核</vt:lpstr>
      <vt:lpstr>补贴资金管理与发放</vt:lpstr>
      <vt:lpstr>监督管理</vt:lpstr>
      <vt:lpstr>谢谢观看</vt:lpstr>
    </vt:vector>
  </TitlesOfParts>
  <Company>iSlide</Company>
  <LinksUpToDate>false</LinksUpToDate>
  <SharedDoc>false</SharedDoc>
  <HyperlinksChanged>false</HyperlinksChanged>
  <AppVersion>14.0000</AppVersion>
  <Manager>iSlide</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iSlide</dc:creator>
  <cp:lastModifiedBy>Air</cp:lastModifiedBy>
  <cp:revision>10</cp:revision>
  <cp:lastPrinted>2023-06-15T16:00:00Z</cp:lastPrinted>
  <dcterms:created xsi:type="dcterms:W3CDTF">2023-06-15T16:00:00Z</dcterms:created>
  <dcterms:modified xsi:type="dcterms:W3CDTF">2025-05-03T08:29:46Z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e9b480a6-24d8-452e-912f-ecff7486cf0b</vt:lpwstr>
  </property>
  <property fmtid="{D5CDD505-2E9C-101B-9397-08002B2CF9AE}" pid="3" name="ICV">
    <vt:lpwstr>0EBB9C58FD4447F3AC51219755C698D5_12</vt:lpwstr>
  </property>
  <property fmtid="{D5CDD505-2E9C-101B-9397-08002B2CF9AE}" pid="4" name="KSOProductBuildVer">
    <vt:lpwstr>2052-12.1.0.20783</vt:lpwstr>
  </property>
</Properties>
</file>